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8" r:id="rId10"/>
    <p:sldId id="271" r:id="rId11"/>
    <p:sldId id="273" r:id="rId12"/>
    <p:sldId id="277" r:id="rId13"/>
    <p:sldId id="276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352" r:id="rId22"/>
    <p:sldId id="285" r:id="rId23"/>
    <p:sldId id="286" r:id="rId24"/>
    <p:sldId id="287" r:id="rId25"/>
    <p:sldId id="357" r:id="rId26"/>
    <p:sldId id="293" r:id="rId27"/>
    <p:sldId id="294" r:id="rId28"/>
    <p:sldId id="376" r:id="rId29"/>
    <p:sldId id="295" r:id="rId30"/>
    <p:sldId id="297" r:id="rId31"/>
    <p:sldId id="298" r:id="rId32"/>
    <p:sldId id="300" r:id="rId33"/>
    <p:sldId id="301" r:id="rId34"/>
    <p:sldId id="288" r:id="rId35"/>
    <p:sldId id="289" r:id="rId36"/>
    <p:sldId id="291" r:id="rId37"/>
    <p:sldId id="292" r:id="rId38"/>
    <p:sldId id="290" r:id="rId39"/>
    <p:sldId id="302" r:id="rId40"/>
    <p:sldId id="303" r:id="rId41"/>
    <p:sldId id="310" r:id="rId42"/>
    <p:sldId id="306" r:id="rId43"/>
    <p:sldId id="307" r:id="rId44"/>
    <p:sldId id="309" r:id="rId45"/>
    <p:sldId id="304" r:id="rId46"/>
    <p:sldId id="305" r:id="rId47"/>
    <p:sldId id="308" r:id="rId48"/>
    <p:sldId id="312" r:id="rId49"/>
    <p:sldId id="311" r:id="rId50"/>
    <p:sldId id="313" r:id="rId51"/>
    <p:sldId id="314" r:id="rId52"/>
    <p:sldId id="316" r:id="rId53"/>
    <p:sldId id="315" r:id="rId54"/>
    <p:sldId id="317" r:id="rId55"/>
    <p:sldId id="318" r:id="rId56"/>
    <p:sldId id="319" r:id="rId57"/>
    <p:sldId id="363" r:id="rId58"/>
    <p:sldId id="381" r:id="rId59"/>
    <p:sldId id="377" r:id="rId60"/>
    <p:sldId id="320" r:id="rId61"/>
    <p:sldId id="378" r:id="rId62"/>
    <p:sldId id="379" r:id="rId63"/>
    <p:sldId id="362" r:id="rId64"/>
    <p:sldId id="321" r:id="rId65"/>
    <p:sldId id="365" r:id="rId66"/>
    <p:sldId id="322" r:id="rId67"/>
    <p:sldId id="380" r:id="rId68"/>
    <p:sldId id="323" r:id="rId69"/>
    <p:sldId id="366" r:id="rId70"/>
    <p:sldId id="367" r:id="rId71"/>
    <p:sldId id="368" r:id="rId72"/>
    <p:sldId id="369" r:id="rId73"/>
    <p:sldId id="370" r:id="rId74"/>
    <p:sldId id="324" r:id="rId75"/>
    <p:sldId id="325" r:id="rId76"/>
    <p:sldId id="326" r:id="rId77"/>
    <p:sldId id="358" r:id="rId78"/>
    <p:sldId id="359" r:id="rId79"/>
    <p:sldId id="360" r:id="rId80"/>
    <p:sldId id="361" r:id="rId81"/>
    <p:sldId id="374" r:id="rId82"/>
    <p:sldId id="375" r:id="rId83"/>
    <p:sldId id="327" r:id="rId84"/>
    <p:sldId id="371" r:id="rId85"/>
    <p:sldId id="372" r:id="rId86"/>
    <p:sldId id="373" r:id="rId87"/>
    <p:sldId id="328" r:id="rId88"/>
    <p:sldId id="329" r:id="rId89"/>
    <p:sldId id="330" r:id="rId90"/>
    <p:sldId id="331" r:id="rId91"/>
    <p:sldId id="332" r:id="rId92"/>
    <p:sldId id="333" r:id="rId93"/>
    <p:sldId id="382" r:id="rId94"/>
    <p:sldId id="334" r:id="rId95"/>
    <p:sldId id="335" r:id="rId96"/>
    <p:sldId id="336" r:id="rId97"/>
    <p:sldId id="337" r:id="rId98"/>
    <p:sldId id="338" r:id="rId99"/>
    <p:sldId id="339" r:id="rId100"/>
    <p:sldId id="341" r:id="rId101"/>
    <p:sldId id="342" r:id="rId102"/>
    <p:sldId id="340" r:id="rId103"/>
    <p:sldId id="343" r:id="rId104"/>
    <p:sldId id="353" r:id="rId105"/>
    <p:sldId id="354" r:id="rId106"/>
    <p:sldId id="355" r:id="rId107"/>
    <p:sldId id="356" r:id="rId108"/>
    <p:sldId id="344" r:id="rId109"/>
    <p:sldId id="345" r:id="rId110"/>
    <p:sldId id="346" r:id="rId111"/>
    <p:sldId id="347" r:id="rId112"/>
    <p:sldId id="348" r:id="rId113"/>
    <p:sldId id="349" r:id="rId114"/>
    <p:sldId id="350" r:id="rId11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  <a:srgbClr val="BE1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421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541ADD-2B11-4DE8-8A4F-7944D22D9B54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6A4F054-1B34-47A3-82F0-F8927CBAE8FA}">
      <dgm:prSet phldrT="[Text]"/>
      <dgm:spPr>
        <a:solidFill>
          <a:srgbClr val="FF0000"/>
        </a:solidFill>
      </dgm:spPr>
      <dgm:t>
        <a:bodyPr/>
        <a:lstStyle/>
        <a:p>
          <a:r>
            <a:rPr lang="de-DE" dirty="0" smtClean="0"/>
            <a:t>Schreibe zuerst den Unittest!</a:t>
          </a:r>
          <a:endParaRPr lang="de-DE" dirty="0"/>
        </a:p>
      </dgm:t>
    </dgm:pt>
    <dgm:pt modelId="{4FAB1A48-D9DB-43A1-BFD1-14ED276369F5}" type="parTrans" cxnId="{D36C0FA8-9B7F-40C5-8E65-8075057B1C90}">
      <dgm:prSet/>
      <dgm:spPr/>
      <dgm:t>
        <a:bodyPr/>
        <a:lstStyle/>
        <a:p>
          <a:endParaRPr lang="de-DE"/>
        </a:p>
      </dgm:t>
    </dgm:pt>
    <dgm:pt modelId="{0A8AE540-06CC-4D2D-9C0E-37B4C067F062}" type="sibTrans" cxnId="{D36C0FA8-9B7F-40C5-8E65-8075057B1C90}">
      <dgm:prSet/>
      <dgm:spPr>
        <a:solidFill>
          <a:srgbClr val="00B050"/>
        </a:solidFill>
      </dgm:spPr>
      <dgm:t>
        <a:bodyPr/>
        <a:lstStyle/>
        <a:p>
          <a:endParaRPr lang="de-DE"/>
        </a:p>
      </dgm:t>
    </dgm:pt>
    <dgm:pt modelId="{3C28A784-1070-4AF2-B4AE-B17B75EE37A5}">
      <dgm:prSet phldrT="[Text]"/>
      <dgm:spPr>
        <a:solidFill>
          <a:srgbClr val="00B050"/>
        </a:solidFill>
      </dgm:spPr>
      <dgm:t>
        <a:bodyPr/>
        <a:lstStyle/>
        <a:p>
          <a:r>
            <a:rPr lang="de-DE" dirty="0" smtClean="0"/>
            <a:t>Dann schreibe Code um diesen Test zu passen</a:t>
          </a:r>
          <a:endParaRPr lang="de-DE" dirty="0"/>
        </a:p>
      </dgm:t>
    </dgm:pt>
    <dgm:pt modelId="{6A5038A3-9267-40EA-A0AD-0B81B1C6B849}" type="parTrans" cxnId="{361A6606-519D-4F4B-B535-3514B1C338D4}">
      <dgm:prSet/>
      <dgm:spPr/>
      <dgm:t>
        <a:bodyPr/>
        <a:lstStyle/>
        <a:p>
          <a:endParaRPr lang="de-DE"/>
        </a:p>
      </dgm:t>
    </dgm:pt>
    <dgm:pt modelId="{7FE3E966-A2CA-4685-A107-056363EE3728}" type="sibTrans" cxnId="{361A6606-519D-4F4B-B535-3514B1C338D4}">
      <dgm:prSet/>
      <dgm:spPr>
        <a:solidFill>
          <a:srgbClr val="0070C0"/>
        </a:solidFill>
      </dgm:spPr>
      <dgm:t>
        <a:bodyPr/>
        <a:lstStyle/>
        <a:p>
          <a:endParaRPr lang="de-DE"/>
        </a:p>
      </dgm:t>
    </dgm:pt>
    <dgm:pt modelId="{24E4DD6D-A44A-4413-8D9E-9DA35FE959E2}">
      <dgm:prSet phldrT="[Text]"/>
      <dgm:spPr>
        <a:solidFill>
          <a:srgbClr val="0070C0"/>
        </a:solidFill>
      </dgm:spPr>
      <dgm:t>
        <a:bodyPr/>
        <a:lstStyle/>
        <a:p>
          <a:r>
            <a:rPr lang="de-DE" dirty="0" err="1" smtClean="0"/>
            <a:t>Refactor</a:t>
          </a:r>
          <a:r>
            <a:rPr lang="de-DE" dirty="0" smtClean="0"/>
            <a:t> </a:t>
          </a:r>
          <a:r>
            <a:rPr lang="de-DE" dirty="0" err="1" smtClean="0"/>
            <a:t>the</a:t>
          </a:r>
          <a:r>
            <a:rPr lang="de-DE" dirty="0" smtClean="0"/>
            <a:t> Code</a:t>
          </a:r>
          <a:endParaRPr lang="de-DE" dirty="0"/>
        </a:p>
      </dgm:t>
    </dgm:pt>
    <dgm:pt modelId="{DA3D0B79-62B8-4455-A918-23B652B84BF0}" type="parTrans" cxnId="{493510E1-049E-45A4-988F-184BAF9E9323}">
      <dgm:prSet/>
      <dgm:spPr/>
      <dgm:t>
        <a:bodyPr/>
        <a:lstStyle/>
        <a:p>
          <a:endParaRPr lang="de-DE"/>
        </a:p>
      </dgm:t>
    </dgm:pt>
    <dgm:pt modelId="{9DC993AA-37F7-430D-AD00-D86B0717667B}" type="sibTrans" cxnId="{493510E1-049E-45A4-988F-184BAF9E9323}">
      <dgm:prSet/>
      <dgm:spPr>
        <a:solidFill>
          <a:srgbClr val="FF0000"/>
        </a:solidFill>
      </dgm:spPr>
      <dgm:t>
        <a:bodyPr/>
        <a:lstStyle/>
        <a:p>
          <a:endParaRPr lang="de-DE"/>
        </a:p>
      </dgm:t>
    </dgm:pt>
    <dgm:pt modelId="{53996B62-688B-4109-BF93-A3A18FF5C99E}" type="pres">
      <dgm:prSet presAssocID="{97541ADD-2B11-4DE8-8A4F-7944D22D9B5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82921DC-18E6-44E9-BB18-5142093C0D42}" type="pres">
      <dgm:prSet presAssocID="{C6A4F054-1B34-47A3-82F0-F8927CBAE8FA}" presName="node" presStyleLbl="node1" presStyleIdx="0" presStyleCnt="3" custScaleX="21867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17AE6C8-7E78-4EF5-924C-537B60D4524E}" type="pres">
      <dgm:prSet presAssocID="{0A8AE540-06CC-4D2D-9C0E-37B4C067F062}" presName="sibTrans" presStyleLbl="sibTrans2D1" presStyleIdx="0" presStyleCnt="3" custAng="15982904" custScaleX="100753" custScaleY="413389"/>
      <dgm:spPr>
        <a:prstGeom prst="downArrow">
          <a:avLst/>
        </a:prstGeom>
      </dgm:spPr>
      <dgm:t>
        <a:bodyPr/>
        <a:lstStyle/>
        <a:p>
          <a:endParaRPr lang="de-DE"/>
        </a:p>
      </dgm:t>
    </dgm:pt>
    <dgm:pt modelId="{5BC0ECD3-620C-4282-AE7B-EF11B7DC7D0D}" type="pres">
      <dgm:prSet presAssocID="{0A8AE540-06CC-4D2D-9C0E-37B4C067F062}" presName="connectorText" presStyleLbl="sibTrans2D1" presStyleIdx="0" presStyleCnt="3"/>
      <dgm:spPr/>
      <dgm:t>
        <a:bodyPr/>
        <a:lstStyle/>
        <a:p>
          <a:endParaRPr lang="de-DE"/>
        </a:p>
      </dgm:t>
    </dgm:pt>
    <dgm:pt modelId="{19E7DB8D-7B93-4CC7-8823-1E8AE6A72C54}" type="pres">
      <dgm:prSet presAssocID="{3C28A784-1070-4AF2-B4AE-B17B75EE37A5}" presName="node" presStyleLbl="node1" presStyleIdx="1" presStyleCnt="3" custScaleX="171163" custRadScaleRad="98709" custRadScaleInc="-4103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308C10-9FFB-434D-895A-482A62394A87}" type="pres">
      <dgm:prSet presAssocID="{7FE3E966-A2CA-4685-A107-056363EE3728}" presName="sibTrans" presStyleLbl="sibTrans2D1" presStyleIdx="1" presStyleCnt="3" custAng="10800000"/>
      <dgm:spPr>
        <a:prstGeom prst="leftArrow">
          <a:avLst/>
        </a:prstGeom>
      </dgm:spPr>
      <dgm:t>
        <a:bodyPr/>
        <a:lstStyle/>
        <a:p>
          <a:endParaRPr lang="de-DE"/>
        </a:p>
      </dgm:t>
    </dgm:pt>
    <dgm:pt modelId="{03CECCF4-3632-4BD1-B2AB-5EB999A24EE8}" type="pres">
      <dgm:prSet presAssocID="{7FE3E966-A2CA-4685-A107-056363EE3728}" presName="connectorText" presStyleLbl="sibTrans2D1" presStyleIdx="1" presStyleCnt="3"/>
      <dgm:spPr/>
      <dgm:t>
        <a:bodyPr/>
        <a:lstStyle/>
        <a:p>
          <a:endParaRPr lang="de-DE"/>
        </a:p>
      </dgm:t>
    </dgm:pt>
    <dgm:pt modelId="{55AD4BD8-F97E-44CA-9251-E37C1A0FBBC8}" type="pres">
      <dgm:prSet presAssocID="{24E4DD6D-A44A-4413-8D9E-9DA35FE959E2}" presName="node" presStyleLbl="node1" presStyleIdx="2" presStyleCnt="3" custScaleX="150855" custRadScaleRad="99289" custRadScaleInc="4108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6B5A897-E8BE-410A-915C-ACE33248B2F3}" type="pres">
      <dgm:prSet presAssocID="{9DC993AA-37F7-430D-AD00-D86B0717667B}" presName="sibTrans" presStyleLbl="sibTrans2D1" presStyleIdx="2" presStyleCnt="3" custScaleX="345902"/>
      <dgm:spPr>
        <a:prstGeom prst="rightArrow">
          <a:avLst/>
        </a:prstGeom>
      </dgm:spPr>
      <dgm:t>
        <a:bodyPr/>
        <a:lstStyle/>
        <a:p>
          <a:endParaRPr lang="de-DE"/>
        </a:p>
      </dgm:t>
    </dgm:pt>
    <dgm:pt modelId="{56E07F57-0F62-44A5-8D28-0E24F2D54E92}" type="pres">
      <dgm:prSet presAssocID="{9DC993AA-37F7-430D-AD00-D86B0717667B}" presName="connectorText" presStyleLbl="sibTrans2D1" presStyleIdx="2" presStyleCnt="3"/>
      <dgm:spPr/>
      <dgm:t>
        <a:bodyPr/>
        <a:lstStyle/>
        <a:p>
          <a:endParaRPr lang="de-DE"/>
        </a:p>
      </dgm:t>
    </dgm:pt>
  </dgm:ptLst>
  <dgm:cxnLst>
    <dgm:cxn modelId="{D36C0FA8-9B7F-40C5-8E65-8075057B1C90}" srcId="{97541ADD-2B11-4DE8-8A4F-7944D22D9B54}" destId="{C6A4F054-1B34-47A3-82F0-F8927CBAE8FA}" srcOrd="0" destOrd="0" parTransId="{4FAB1A48-D9DB-43A1-BFD1-14ED276369F5}" sibTransId="{0A8AE540-06CC-4D2D-9C0E-37B4C067F062}"/>
    <dgm:cxn modelId="{36902694-F568-47C2-8574-ECC1882B822C}" type="presOf" srcId="{7FE3E966-A2CA-4685-A107-056363EE3728}" destId="{03CECCF4-3632-4BD1-B2AB-5EB999A24EE8}" srcOrd="1" destOrd="0" presId="urn:microsoft.com/office/officeart/2005/8/layout/cycle7"/>
    <dgm:cxn modelId="{12C02536-91DA-4B52-B270-1FBE44403F2D}" type="presOf" srcId="{9DC993AA-37F7-430D-AD00-D86B0717667B}" destId="{56E07F57-0F62-44A5-8D28-0E24F2D54E92}" srcOrd="1" destOrd="0" presId="urn:microsoft.com/office/officeart/2005/8/layout/cycle7"/>
    <dgm:cxn modelId="{040EA7C1-A12C-4138-A10A-C6C23ECDC7B2}" type="presOf" srcId="{24E4DD6D-A44A-4413-8D9E-9DA35FE959E2}" destId="{55AD4BD8-F97E-44CA-9251-E37C1A0FBBC8}" srcOrd="0" destOrd="0" presId="urn:microsoft.com/office/officeart/2005/8/layout/cycle7"/>
    <dgm:cxn modelId="{98782689-2177-46C9-B677-C41ED6FA5F39}" type="presOf" srcId="{3C28A784-1070-4AF2-B4AE-B17B75EE37A5}" destId="{19E7DB8D-7B93-4CC7-8823-1E8AE6A72C54}" srcOrd="0" destOrd="0" presId="urn:microsoft.com/office/officeart/2005/8/layout/cycle7"/>
    <dgm:cxn modelId="{5164CFF6-8245-4925-9A97-FB2554B572F6}" type="presOf" srcId="{9DC993AA-37F7-430D-AD00-D86B0717667B}" destId="{16B5A897-E8BE-410A-915C-ACE33248B2F3}" srcOrd="0" destOrd="0" presId="urn:microsoft.com/office/officeart/2005/8/layout/cycle7"/>
    <dgm:cxn modelId="{361A6606-519D-4F4B-B535-3514B1C338D4}" srcId="{97541ADD-2B11-4DE8-8A4F-7944D22D9B54}" destId="{3C28A784-1070-4AF2-B4AE-B17B75EE37A5}" srcOrd="1" destOrd="0" parTransId="{6A5038A3-9267-40EA-A0AD-0B81B1C6B849}" sibTransId="{7FE3E966-A2CA-4685-A107-056363EE3728}"/>
    <dgm:cxn modelId="{C0B5FB0F-E5C3-48F5-989D-77A5426FE9B1}" type="presOf" srcId="{0A8AE540-06CC-4D2D-9C0E-37B4C067F062}" destId="{5BC0ECD3-620C-4282-AE7B-EF11B7DC7D0D}" srcOrd="1" destOrd="0" presId="urn:microsoft.com/office/officeart/2005/8/layout/cycle7"/>
    <dgm:cxn modelId="{5B8821F2-D3A8-4E2D-A525-52AA660068C6}" type="presOf" srcId="{C6A4F054-1B34-47A3-82F0-F8927CBAE8FA}" destId="{982921DC-18E6-44E9-BB18-5142093C0D42}" srcOrd="0" destOrd="0" presId="urn:microsoft.com/office/officeart/2005/8/layout/cycle7"/>
    <dgm:cxn modelId="{B89E7625-1703-47D2-9E6B-078B9D8223E4}" type="presOf" srcId="{0A8AE540-06CC-4D2D-9C0E-37B4C067F062}" destId="{117AE6C8-7E78-4EF5-924C-537B60D4524E}" srcOrd="0" destOrd="0" presId="urn:microsoft.com/office/officeart/2005/8/layout/cycle7"/>
    <dgm:cxn modelId="{493510E1-049E-45A4-988F-184BAF9E9323}" srcId="{97541ADD-2B11-4DE8-8A4F-7944D22D9B54}" destId="{24E4DD6D-A44A-4413-8D9E-9DA35FE959E2}" srcOrd="2" destOrd="0" parTransId="{DA3D0B79-62B8-4455-A918-23B652B84BF0}" sibTransId="{9DC993AA-37F7-430D-AD00-D86B0717667B}"/>
    <dgm:cxn modelId="{82EB1864-FD1A-4F1D-B7CC-529D6774BAC7}" type="presOf" srcId="{97541ADD-2B11-4DE8-8A4F-7944D22D9B54}" destId="{53996B62-688B-4109-BF93-A3A18FF5C99E}" srcOrd="0" destOrd="0" presId="urn:microsoft.com/office/officeart/2005/8/layout/cycle7"/>
    <dgm:cxn modelId="{8724D5C8-9956-43E6-89B0-A0E5AF4A10FB}" type="presOf" srcId="{7FE3E966-A2CA-4685-A107-056363EE3728}" destId="{AD308C10-9FFB-434D-895A-482A62394A87}" srcOrd="0" destOrd="0" presId="urn:microsoft.com/office/officeart/2005/8/layout/cycle7"/>
    <dgm:cxn modelId="{3642CC85-27EC-48AF-B6C4-4D53A7BB8A4F}" type="presParOf" srcId="{53996B62-688B-4109-BF93-A3A18FF5C99E}" destId="{982921DC-18E6-44E9-BB18-5142093C0D42}" srcOrd="0" destOrd="0" presId="urn:microsoft.com/office/officeart/2005/8/layout/cycle7"/>
    <dgm:cxn modelId="{7D18B990-DCD6-4372-9249-594AFC2946A7}" type="presParOf" srcId="{53996B62-688B-4109-BF93-A3A18FF5C99E}" destId="{117AE6C8-7E78-4EF5-924C-537B60D4524E}" srcOrd="1" destOrd="0" presId="urn:microsoft.com/office/officeart/2005/8/layout/cycle7"/>
    <dgm:cxn modelId="{7739DD19-9632-4E61-A426-E716D62640C5}" type="presParOf" srcId="{117AE6C8-7E78-4EF5-924C-537B60D4524E}" destId="{5BC0ECD3-620C-4282-AE7B-EF11B7DC7D0D}" srcOrd="0" destOrd="0" presId="urn:microsoft.com/office/officeart/2005/8/layout/cycle7"/>
    <dgm:cxn modelId="{02071A20-2742-41FA-BAEA-8823DC536A27}" type="presParOf" srcId="{53996B62-688B-4109-BF93-A3A18FF5C99E}" destId="{19E7DB8D-7B93-4CC7-8823-1E8AE6A72C54}" srcOrd="2" destOrd="0" presId="urn:microsoft.com/office/officeart/2005/8/layout/cycle7"/>
    <dgm:cxn modelId="{C9E96FF0-88DB-440C-A61E-AD6B883A92F7}" type="presParOf" srcId="{53996B62-688B-4109-BF93-A3A18FF5C99E}" destId="{AD308C10-9FFB-434D-895A-482A62394A87}" srcOrd="3" destOrd="0" presId="urn:microsoft.com/office/officeart/2005/8/layout/cycle7"/>
    <dgm:cxn modelId="{36F2DEC8-E2C8-416F-ABD6-2BE18E6BF9B7}" type="presParOf" srcId="{AD308C10-9FFB-434D-895A-482A62394A87}" destId="{03CECCF4-3632-4BD1-B2AB-5EB999A24EE8}" srcOrd="0" destOrd="0" presId="urn:microsoft.com/office/officeart/2005/8/layout/cycle7"/>
    <dgm:cxn modelId="{7E2C4D7A-C3DF-433E-9158-9176F2E82276}" type="presParOf" srcId="{53996B62-688B-4109-BF93-A3A18FF5C99E}" destId="{55AD4BD8-F97E-44CA-9251-E37C1A0FBBC8}" srcOrd="4" destOrd="0" presId="urn:microsoft.com/office/officeart/2005/8/layout/cycle7"/>
    <dgm:cxn modelId="{1C95CF97-4C05-4F5D-A578-896DE0DFE3D7}" type="presParOf" srcId="{53996B62-688B-4109-BF93-A3A18FF5C99E}" destId="{16B5A897-E8BE-410A-915C-ACE33248B2F3}" srcOrd="5" destOrd="0" presId="urn:microsoft.com/office/officeart/2005/8/layout/cycle7"/>
    <dgm:cxn modelId="{46F30465-1EFC-41AD-A1CE-66FD5D99E65D}" type="presParOf" srcId="{16B5A897-E8BE-410A-915C-ACE33248B2F3}" destId="{56E07F57-0F62-44A5-8D28-0E24F2D54E92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2921DC-18E6-44E9-BB18-5142093C0D42}">
      <dsp:nvSpPr>
        <dsp:cNvPr id="0" name=""/>
        <dsp:cNvSpPr/>
      </dsp:nvSpPr>
      <dsp:spPr>
        <a:xfrm>
          <a:off x="1561750" y="1501"/>
          <a:ext cx="5134999" cy="1174138"/>
        </a:xfrm>
        <a:prstGeom prst="roundRect">
          <a:avLst>
            <a:gd name="adj" fmla="val 10000"/>
          </a:avLst>
        </a:prstGeom>
        <a:solidFill>
          <a:srgbClr val="FF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/>
            <a:t>Schreibe zuerst den Unittest!</a:t>
          </a:r>
          <a:endParaRPr lang="de-DE" sz="2700" kern="1200" dirty="0"/>
        </a:p>
      </dsp:txBody>
      <dsp:txXfrm>
        <a:off x="1596139" y="35890"/>
        <a:ext cx="5066221" cy="1105360"/>
      </dsp:txXfrm>
    </dsp:sp>
    <dsp:sp modelId="{117AE6C8-7E78-4EF5-924C-537B60D4524E}">
      <dsp:nvSpPr>
        <dsp:cNvPr id="0" name=""/>
        <dsp:cNvSpPr/>
      </dsp:nvSpPr>
      <dsp:spPr>
        <a:xfrm rot="18864569">
          <a:off x="4974217" y="962545"/>
          <a:ext cx="510996" cy="1698815"/>
        </a:xfrm>
        <a:prstGeom prst="downArrow">
          <a:avLst/>
        </a:prstGeom>
        <a:solidFill>
          <a:srgbClr val="00B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200" kern="1200"/>
        </a:p>
      </dsp:txBody>
      <dsp:txXfrm>
        <a:off x="5127516" y="1302308"/>
        <a:ext cx="204398" cy="1019289"/>
      </dsp:txXfrm>
    </dsp:sp>
    <dsp:sp modelId="{19E7DB8D-7B93-4CC7-8823-1E8AE6A72C54}">
      <dsp:nvSpPr>
        <dsp:cNvPr id="0" name=""/>
        <dsp:cNvSpPr/>
      </dsp:nvSpPr>
      <dsp:spPr>
        <a:xfrm>
          <a:off x="4320490" y="2448265"/>
          <a:ext cx="4019380" cy="1174138"/>
        </a:xfrm>
        <a:prstGeom prst="roundRect">
          <a:avLst>
            <a:gd name="adj" fmla="val 10000"/>
          </a:avLst>
        </a:prstGeom>
        <a:solidFill>
          <a:srgbClr val="00B05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/>
            <a:t>Dann schreibe Code um diesen Test zu passen</a:t>
          </a:r>
          <a:endParaRPr lang="de-DE" sz="2700" kern="1200" dirty="0"/>
        </a:p>
      </dsp:txBody>
      <dsp:txXfrm>
        <a:off x="4354879" y="2482654"/>
        <a:ext cx="3950602" cy="1105360"/>
      </dsp:txXfrm>
    </dsp:sp>
    <dsp:sp modelId="{AD308C10-9FFB-434D-895A-482A62394A87}">
      <dsp:nvSpPr>
        <dsp:cNvPr id="0" name=""/>
        <dsp:cNvSpPr/>
      </dsp:nvSpPr>
      <dsp:spPr>
        <a:xfrm rot="21599991">
          <a:off x="3749916" y="2829866"/>
          <a:ext cx="507176" cy="410948"/>
        </a:xfrm>
        <a:prstGeom prst="leftArrow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800" kern="1200"/>
        </a:p>
      </dsp:txBody>
      <dsp:txXfrm rot="10800000">
        <a:off x="3873200" y="2912056"/>
        <a:ext cx="260608" cy="246568"/>
      </dsp:txXfrm>
    </dsp:sp>
    <dsp:sp modelId="{55AD4BD8-F97E-44CA-9251-E37C1A0FBBC8}">
      <dsp:nvSpPr>
        <dsp:cNvPr id="0" name=""/>
        <dsp:cNvSpPr/>
      </dsp:nvSpPr>
      <dsp:spPr>
        <a:xfrm>
          <a:off x="144027" y="2448277"/>
          <a:ext cx="3542492" cy="1174138"/>
        </a:xfrm>
        <a:prstGeom prst="roundRect">
          <a:avLst>
            <a:gd name="adj" fmla="val 10000"/>
          </a:avLst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err="1" smtClean="0"/>
            <a:t>Refactor</a:t>
          </a:r>
          <a:r>
            <a:rPr lang="de-DE" sz="2700" kern="1200" dirty="0" smtClean="0"/>
            <a:t> </a:t>
          </a:r>
          <a:r>
            <a:rPr lang="de-DE" sz="2700" kern="1200" dirty="0" err="1" smtClean="0"/>
            <a:t>the</a:t>
          </a:r>
          <a:r>
            <a:rPr lang="de-DE" sz="2700" kern="1200" dirty="0" smtClean="0"/>
            <a:t> Code</a:t>
          </a:r>
          <a:endParaRPr lang="de-DE" sz="2700" kern="1200" dirty="0"/>
        </a:p>
      </dsp:txBody>
      <dsp:txXfrm>
        <a:off x="178416" y="2482666"/>
        <a:ext cx="3473714" cy="1105360"/>
      </dsp:txXfrm>
    </dsp:sp>
    <dsp:sp modelId="{16B5A897-E8BE-410A-915C-ACE33248B2F3}">
      <dsp:nvSpPr>
        <dsp:cNvPr id="0" name=""/>
        <dsp:cNvSpPr/>
      </dsp:nvSpPr>
      <dsp:spPr>
        <a:xfrm rot="18728431">
          <a:off x="2145094" y="1606484"/>
          <a:ext cx="1754335" cy="410948"/>
        </a:xfrm>
        <a:prstGeom prst="rightArrow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800" kern="1200"/>
        </a:p>
      </dsp:txBody>
      <dsp:txXfrm>
        <a:off x="2268378" y="1688674"/>
        <a:ext cx="1507767" cy="246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FA7A-A906-415D-9CBE-F4E3AABC74E4}" type="datetimeFigureOut">
              <a:rPr lang="de-DE" smtClean="0"/>
              <a:t>29.12.2018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1962-ABC2-4594-A53D-3C6594D92175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FA7A-A906-415D-9CBE-F4E3AABC74E4}" type="datetimeFigureOut">
              <a:rPr lang="de-DE" smtClean="0"/>
              <a:t>29.12.2018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1962-ABC2-4594-A53D-3C6594D92175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FA7A-A906-415D-9CBE-F4E3AABC74E4}" type="datetimeFigureOut">
              <a:rPr lang="de-DE" smtClean="0"/>
              <a:t>29.12.2018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1962-ABC2-4594-A53D-3C6594D92175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FA7A-A906-415D-9CBE-F4E3AABC74E4}" type="datetimeFigureOut">
              <a:rPr lang="de-DE" smtClean="0"/>
              <a:t>29.12.2018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1962-ABC2-4594-A53D-3C6594D92175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FA7A-A906-415D-9CBE-F4E3AABC74E4}" type="datetimeFigureOut">
              <a:rPr lang="de-DE" smtClean="0"/>
              <a:t>29.12.2018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1962-ABC2-4594-A53D-3C6594D92175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FA7A-A906-415D-9CBE-F4E3AABC74E4}" type="datetimeFigureOut">
              <a:rPr lang="de-DE" smtClean="0"/>
              <a:t>29.12.2018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1962-ABC2-4594-A53D-3C6594D92175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FA7A-A906-415D-9CBE-F4E3AABC74E4}" type="datetimeFigureOut">
              <a:rPr lang="de-DE" smtClean="0"/>
              <a:t>29.12.2018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1962-ABC2-4594-A53D-3C6594D92175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FA7A-A906-415D-9CBE-F4E3AABC74E4}" type="datetimeFigureOut">
              <a:rPr lang="de-DE" smtClean="0"/>
              <a:t>29.12.2018</a:t>
            </a:fld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531962-ABC2-4594-A53D-3C6594D92175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FA7A-A906-415D-9CBE-F4E3AABC74E4}" type="datetimeFigureOut">
              <a:rPr lang="de-DE" smtClean="0"/>
              <a:t>29.12.2018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1962-ABC2-4594-A53D-3C6594D92175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2FA7A-A906-415D-9CBE-F4E3AABC74E4}" type="datetimeFigureOut">
              <a:rPr lang="de-DE" smtClean="0"/>
              <a:t>29.12.2018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B1531962-ABC2-4594-A53D-3C6594D92175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2042FA7A-A906-415D-9CBE-F4E3AABC74E4}" type="datetimeFigureOut">
              <a:rPr lang="de-DE" smtClean="0"/>
              <a:t>29.12.2018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531962-ABC2-4594-A53D-3C6594D92175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ihand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 smtClean="0"/>
              <a:t>Textmasterformat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042FA7A-A906-415D-9CBE-F4E3AABC74E4}" type="datetimeFigureOut">
              <a:rPr lang="de-DE" smtClean="0"/>
              <a:t>29.12.2018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1531962-ABC2-4594-A53D-3C6594D92175}" type="slidenum">
              <a:rPr lang="de-DE" smtClean="0"/>
              <a:t>‹Nr.›</a:t>
            </a:fld>
            <a:endParaRPr lang="de-DE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164288" y="6093296"/>
            <a:ext cx="1616224" cy="406896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de-DE" sz="1800" dirty="0" smtClean="0"/>
              <a:t>Gleich gehts los!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55150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Tätigkeiten als Freiberufler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algn="ctr"/>
            <a:r>
              <a:rPr lang="de-DE" dirty="0"/>
              <a:t>Unterstützung beim Umstieg auf Agile Prozesse</a:t>
            </a:r>
          </a:p>
        </p:txBody>
      </p:sp>
    </p:spTree>
    <p:extLst>
      <p:ext uri="{BB962C8B-B14F-4D97-AF65-F5344CB8AC3E}">
        <p14:creationId xmlns:p14="http://schemas.microsoft.com/office/powerpoint/2010/main" val="68104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Wichtige </a:t>
            </a:r>
            <a:r>
              <a:rPr lang="de-DE" dirty="0" err="1" smtClean="0"/>
              <a:t>Junit</a:t>
            </a:r>
            <a:r>
              <a:rPr lang="de-DE" dirty="0" smtClean="0"/>
              <a:t> Methoden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assertThat</a:t>
            </a:r>
            <a:r>
              <a:rPr lang="de-DE" dirty="0" smtClean="0"/>
              <a:t>()</a:t>
            </a:r>
          </a:p>
          <a:p>
            <a:r>
              <a:rPr lang="de-DE" dirty="0" err="1" smtClean="0"/>
              <a:t>assertNotNull</a:t>
            </a:r>
            <a:r>
              <a:rPr lang="de-DE" dirty="0" smtClean="0"/>
              <a:t>()</a:t>
            </a:r>
          </a:p>
          <a:p>
            <a:r>
              <a:rPr lang="de-DE" dirty="0" err="1" smtClean="0"/>
              <a:t>assertEquals</a:t>
            </a:r>
            <a:r>
              <a:rPr lang="de-DE" dirty="0" smtClean="0"/>
              <a:t>(</a:t>
            </a:r>
            <a:r>
              <a:rPr lang="de-DE" dirty="0" err="1" smtClean="0"/>
              <a:t>expectRes</a:t>
            </a:r>
            <a:r>
              <a:rPr lang="de-DE" dirty="0" smtClean="0"/>
              <a:t>,</a:t>
            </a:r>
            <a:r>
              <a:rPr lang="de-DE" dirty="0" err="1" smtClean="0"/>
              <a:t>actualRes</a:t>
            </a:r>
            <a:r>
              <a:rPr lang="de-DE" dirty="0" smtClean="0"/>
              <a:t>,“S“)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777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Wichtige Annotationen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536" y="1340768"/>
            <a:ext cx="7467600" cy="4525963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@</a:t>
            </a:r>
            <a:r>
              <a:rPr lang="de-DE" dirty="0" err="1" smtClean="0"/>
              <a:t>BeforeAll</a:t>
            </a:r>
            <a:endParaRPr lang="de-DE" dirty="0" smtClean="0"/>
          </a:p>
          <a:p>
            <a:r>
              <a:rPr lang="de-DE" dirty="0"/>
              <a:t>@</a:t>
            </a:r>
            <a:r>
              <a:rPr lang="de-DE" dirty="0" err="1"/>
              <a:t>AfterAll</a:t>
            </a:r>
            <a:endParaRPr lang="de-DE" dirty="0"/>
          </a:p>
          <a:p>
            <a:r>
              <a:rPr lang="de-DE" dirty="0" smtClean="0"/>
              <a:t>@</a:t>
            </a:r>
            <a:r>
              <a:rPr lang="de-DE" dirty="0" err="1" smtClean="0"/>
              <a:t>BeforeEach</a:t>
            </a:r>
            <a:endParaRPr lang="de-DE" dirty="0" smtClean="0"/>
          </a:p>
          <a:p>
            <a:r>
              <a:rPr lang="de-DE" dirty="0" smtClean="0"/>
              <a:t>@</a:t>
            </a:r>
            <a:r>
              <a:rPr lang="de-DE" dirty="0" err="1" smtClean="0"/>
              <a:t>AfterEach</a:t>
            </a:r>
            <a:endParaRPr lang="de-DE" dirty="0" smtClean="0"/>
          </a:p>
          <a:p>
            <a:r>
              <a:rPr lang="de-DE" dirty="0" smtClean="0"/>
              <a:t>@Test</a:t>
            </a:r>
          </a:p>
          <a:p>
            <a:r>
              <a:rPr lang="de-DE" dirty="0"/>
              <a:t>@</a:t>
            </a:r>
            <a:r>
              <a:rPr lang="de-DE" dirty="0" err="1" smtClean="0"/>
              <a:t>ParameterizedTest</a:t>
            </a:r>
            <a:endParaRPr lang="de-DE" dirty="0" smtClean="0"/>
          </a:p>
          <a:p>
            <a:r>
              <a:rPr lang="de-DE" dirty="0" smtClean="0"/>
              <a:t>@Disabled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114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Show </a:t>
            </a:r>
            <a:r>
              <a:rPr lang="de-DE" dirty="0" err="1" smtClean="0"/>
              <a:t>me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code!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709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Next</a:t>
            </a:r>
            <a:r>
              <a:rPr lang="de-DE" dirty="0" smtClean="0"/>
              <a:t> on…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36576" indent="0">
              <a:buNone/>
            </a:pPr>
            <a:r>
              <a:rPr lang="de-DE" sz="4800" dirty="0" err="1"/>
              <a:t>JavaFX</a:t>
            </a:r>
            <a:r>
              <a:rPr lang="de-DE" sz="4800" dirty="0"/>
              <a:t> mit </a:t>
            </a:r>
            <a:r>
              <a:rPr lang="de-DE" sz="4800" dirty="0" err="1"/>
              <a:t>TestFX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11545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 FX Bücher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600200"/>
            <a:ext cx="3287093" cy="4708407"/>
          </a:xfrm>
        </p:spPr>
      </p:pic>
      <p:sp>
        <p:nvSpPr>
          <p:cNvPr id="5" name="Textfeld 4"/>
          <p:cNvSpPr txBox="1"/>
          <p:nvPr/>
        </p:nvSpPr>
        <p:spPr>
          <a:xfrm>
            <a:off x="2699792" y="6333247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Seitenanzahl: 356 Seiten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444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 FX Bücher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699792" y="6333247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Seitenanzahl: 604 Seiten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223" y="1600200"/>
            <a:ext cx="3809553" cy="4525963"/>
          </a:xfrm>
        </p:spPr>
      </p:pic>
    </p:spTree>
    <p:extLst>
      <p:ext uri="{BB962C8B-B14F-4D97-AF65-F5344CB8AC3E}">
        <p14:creationId xmlns:p14="http://schemas.microsoft.com/office/powerpoint/2010/main" val="37092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 FX Bücher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699792" y="6333247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Seitenanzahl: 348 Seiten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586" y="1600200"/>
            <a:ext cx="3658915" cy="4733047"/>
          </a:xfrm>
        </p:spPr>
      </p:pic>
    </p:spTree>
    <p:extLst>
      <p:ext uri="{BB962C8B-B14F-4D97-AF65-F5344CB8AC3E}">
        <p14:creationId xmlns:p14="http://schemas.microsoft.com/office/powerpoint/2010/main" val="2110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 FX Bücher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699792" y="6333247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Seitenanzahl: 409 Seiten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400" y="1600200"/>
            <a:ext cx="3715200" cy="4525963"/>
          </a:xfrm>
        </p:spPr>
      </p:pic>
    </p:spTree>
    <p:extLst>
      <p:ext uri="{BB962C8B-B14F-4D97-AF65-F5344CB8AC3E}">
        <p14:creationId xmlns:p14="http://schemas.microsoft.com/office/powerpoint/2010/main" val="195745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JavaFx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528" y="1196752"/>
            <a:ext cx="7467600" cy="4525963"/>
          </a:xfrm>
        </p:spPr>
        <p:txBody>
          <a:bodyPr/>
          <a:lstStyle/>
          <a:p>
            <a:r>
              <a:rPr lang="de-DE" dirty="0" smtClean="0"/>
              <a:t>Moderne Java GUI</a:t>
            </a:r>
          </a:p>
          <a:p>
            <a:r>
              <a:rPr lang="de-DE" dirty="0" smtClean="0"/>
              <a:t>Schnelles Entwurf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420888"/>
            <a:ext cx="6552728" cy="387735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187624" y="6457514"/>
            <a:ext cx="404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Quelle: </a:t>
            </a:r>
            <a:r>
              <a:rPr lang="de-DE" b="1" dirty="0" err="1"/>
              <a:t>https</a:t>
            </a:r>
            <a:r>
              <a:rPr lang="de-DE" b="1" dirty="0"/>
              <a:t>://</a:t>
            </a:r>
            <a:r>
              <a:rPr lang="de-DE" b="1" dirty="0" err="1"/>
              <a:t>tinyurl.com</a:t>
            </a:r>
            <a:r>
              <a:rPr lang="de-DE" b="1" dirty="0"/>
              <a:t>/y8b4jxbc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780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JavaFx</a:t>
            </a:r>
            <a:r>
              <a:rPr lang="de-DE" dirty="0" smtClean="0"/>
              <a:t> Bestandteile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FXML Datei</a:t>
            </a:r>
          </a:p>
          <a:p>
            <a:r>
              <a:rPr lang="de-DE" dirty="0" smtClean="0"/>
              <a:t>Controller Klasse</a:t>
            </a:r>
          </a:p>
          <a:p>
            <a:r>
              <a:rPr lang="de-DE" dirty="0" smtClean="0"/>
              <a:t>Model Klasse</a:t>
            </a:r>
          </a:p>
          <a:p>
            <a:r>
              <a:rPr lang="de-DE" dirty="0" smtClean="0"/>
              <a:t>Main Klasse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55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Tätigkeiten als Freiberufler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algn="ctr"/>
            <a:r>
              <a:rPr lang="de-DE" dirty="0"/>
              <a:t>Erstellung von Fachkonzepten für die Kunden</a:t>
            </a:r>
          </a:p>
        </p:txBody>
      </p:sp>
    </p:spTree>
    <p:extLst>
      <p:ext uri="{BB962C8B-B14F-4D97-AF65-F5344CB8AC3E}">
        <p14:creationId xmlns:p14="http://schemas.microsoft.com/office/powerpoint/2010/main" val="224554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Typische </a:t>
            </a:r>
            <a:r>
              <a:rPr lang="de-DE" dirty="0" err="1" smtClean="0"/>
              <a:t>JavaFx</a:t>
            </a:r>
            <a:r>
              <a:rPr lang="de-DE" dirty="0" smtClean="0"/>
              <a:t> Architektur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4" y="1600200"/>
            <a:ext cx="7165532" cy="4525963"/>
          </a:xfrm>
        </p:spPr>
      </p:pic>
      <p:sp>
        <p:nvSpPr>
          <p:cNvPr id="5" name="Textfeld 4"/>
          <p:cNvSpPr txBox="1"/>
          <p:nvPr/>
        </p:nvSpPr>
        <p:spPr>
          <a:xfrm>
            <a:off x="755576" y="630932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Quelle: </a:t>
            </a:r>
            <a:r>
              <a:rPr lang="de-DE" dirty="0" err="1" smtClean="0"/>
              <a:t>Udemy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350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JavaFx</a:t>
            </a:r>
            <a:r>
              <a:rPr lang="de-DE" dirty="0" smtClean="0"/>
              <a:t> nach der </a:t>
            </a:r>
            <a:r>
              <a:rPr lang="de-DE" dirty="0" err="1" smtClean="0"/>
              <a:t>Instanzierung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8470611" cy="4245544"/>
          </a:xfrm>
        </p:spPr>
      </p:pic>
    </p:spTree>
    <p:extLst>
      <p:ext uri="{BB962C8B-B14F-4D97-AF65-F5344CB8AC3E}">
        <p14:creationId xmlns:p14="http://schemas.microsoft.com/office/powerpoint/2010/main" val="77467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Show </a:t>
            </a:r>
            <a:r>
              <a:rPr lang="de-DE" dirty="0" err="1" smtClean="0"/>
              <a:t>me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code!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93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de-DE" dirty="0" smtClean="0"/>
              <a:t>Dokumentation ist </a:t>
            </a:r>
            <a:r>
              <a:rPr lang="de-DE" dirty="0" err="1" smtClean="0"/>
              <a:t>Mittelmässig</a:t>
            </a:r>
            <a:endParaRPr lang="de-DE" dirty="0" smtClean="0"/>
          </a:p>
          <a:p>
            <a:r>
              <a:rPr lang="de-DE" dirty="0" err="1" smtClean="0"/>
              <a:t>TestFx</a:t>
            </a:r>
            <a:r>
              <a:rPr lang="de-DE" dirty="0" smtClean="0"/>
              <a:t> ist selbst in der Entwicklung</a:t>
            </a:r>
          </a:p>
          <a:p>
            <a:r>
              <a:rPr lang="de-DE" dirty="0" err="1" smtClean="0"/>
              <a:t>TestFx</a:t>
            </a:r>
            <a:r>
              <a:rPr lang="de-DE" dirty="0" smtClean="0"/>
              <a:t> durchaus für die Tests tauglich</a:t>
            </a:r>
          </a:p>
          <a:p>
            <a:r>
              <a:rPr lang="de-DE" dirty="0" smtClean="0"/>
              <a:t>Praktischer beispiel </a:t>
            </a:r>
            <a:r>
              <a:rPr lang="de-DE" dirty="0" err="1" smtClean="0"/>
              <a:t>Boquetmanager</a:t>
            </a:r>
            <a:r>
              <a:rPr lang="de-DE" dirty="0"/>
              <a:t/>
            </a:r>
            <a:br>
              <a:rPr lang="de-DE" dirty="0"/>
            </a:br>
            <a:r>
              <a:rPr lang="de-DE" sz="2000" b="1" dirty="0" err="1"/>
              <a:t>https</a:t>
            </a:r>
            <a:r>
              <a:rPr lang="de-DE" sz="2000" b="1" dirty="0"/>
              <a:t>://</a:t>
            </a:r>
            <a:r>
              <a:rPr lang="de-DE" sz="2000" b="1" dirty="0" err="1"/>
              <a:t>github.com</a:t>
            </a:r>
            <a:r>
              <a:rPr lang="de-DE" sz="2000" b="1" dirty="0"/>
              <a:t>/</a:t>
            </a:r>
            <a:r>
              <a:rPr lang="de-DE" sz="2000" b="1" dirty="0" err="1"/>
              <a:t>orlovskyjavaprofi</a:t>
            </a:r>
            <a:r>
              <a:rPr lang="de-DE" sz="2000" b="1" dirty="0"/>
              <a:t>/</a:t>
            </a:r>
            <a:r>
              <a:rPr lang="de-DE" sz="2000" b="1" dirty="0" err="1"/>
              <a:t>Boquet-Manager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TestFx</a:t>
            </a:r>
            <a:r>
              <a:rPr lang="de-DE" dirty="0" smtClean="0"/>
              <a:t> als Allzweckwaffe?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553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Take </a:t>
            </a:r>
            <a:r>
              <a:rPr lang="de-DE" smtClean="0"/>
              <a:t>home message………..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Testen</a:t>
            </a:r>
            <a:r>
              <a:rPr lang="de-DE" dirty="0" smtClean="0"/>
              <a:t> , </a:t>
            </a:r>
            <a:r>
              <a:rPr lang="de-DE" dirty="0" smtClean="0">
                <a:solidFill>
                  <a:srgbClr val="00FF00"/>
                </a:solidFill>
              </a:rPr>
              <a:t>Testen</a:t>
            </a:r>
            <a:r>
              <a:rPr lang="de-DE" dirty="0" smtClean="0"/>
              <a:t> und nochmal </a:t>
            </a:r>
            <a:r>
              <a:rPr lang="de-DE" dirty="0" smtClean="0">
                <a:solidFill>
                  <a:srgbClr val="0000FF"/>
                </a:solidFill>
              </a:rPr>
              <a:t>Testen</a:t>
            </a:r>
            <a:r>
              <a:rPr lang="de-DE" dirty="0" smtClean="0"/>
              <a:t>!</a:t>
            </a:r>
          </a:p>
          <a:p>
            <a:r>
              <a:rPr lang="de-DE" u="sng" dirty="0" smtClean="0"/>
              <a:t>Egal welche Framework </a:t>
            </a:r>
            <a:r>
              <a:rPr lang="de-DE" dirty="0" smtClean="0"/>
              <a:t>, zeige den Test!</a:t>
            </a:r>
          </a:p>
          <a:p>
            <a:r>
              <a:rPr lang="de-DE" dirty="0" smtClean="0"/>
              <a:t>Testen von Enterprise Anwendungen</a:t>
            </a:r>
          </a:p>
          <a:p>
            <a:r>
              <a:rPr lang="de-DE" dirty="0" smtClean="0"/>
              <a:t>Kenne deine </a:t>
            </a:r>
            <a:r>
              <a:rPr lang="de-DE" dirty="0" err="1" smtClean="0"/>
              <a:t>Mockups</a:t>
            </a:r>
            <a:r>
              <a:rPr lang="de-DE" dirty="0" smtClean="0"/>
              <a:t>(</a:t>
            </a:r>
            <a:r>
              <a:rPr lang="de-DE" dirty="0" err="1" smtClean="0"/>
              <a:t>Mockito</a:t>
            </a:r>
            <a:r>
              <a:rPr lang="de-DE" dirty="0" smtClean="0"/>
              <a:t>, </a:t>
            </a:r>
            <a:r>
              <a:rPr lang="de-DE" dirty="0" err="1" smtClean="0"/>
              <a:t>Powermock</a:t>
            </a:r>
            <a:r>
              <a:rPr lang="de-DE" dirty="0" smtClean="0"/>
              <a:t>, </a:t>
            </a:r>
            <a:r>
              <a:rPr lang="de-DE" dirty="0" err="1" smtClean="0"/>
              <a:t>jMock</a:t>
            </a:r>
            <a:r>
              <a:rPr lang="de-DE" dirty="0" smtClean="0"/>
              <a:t>, </a:t>
            </a:r>
            <a:r>
              <a:rPr lang="de-DE" dirty="0" err="1" smtClean="0"/>
              <a:t>EasyMock</a:t>
            </a:r>
            <a:r>
              <a:rPr lang="de-DE" dirty="0" smtClean="0"/>
              <a:t>, </a:t>
            </a:r>
            <a:r>
              <a:rPr lang="de-DE" dirty="0" err="1" smtClean="0"/>
              <a:t>JMockit</a:t>
            </a:r>
            <a:r>
              <a:rPr lang="de-DE" dirty="0" smtClean="0"/>
              <a:t>)</a:t>
            </a:r>
          </a:p>
          <a:p>
            <a:r>
              <a:rPr lang="de-DE" dirty="0" smtClean="0"/>
              <a:t>Community </a:t>
            </a:r>
            <a:r>
              <a:rPr lang="de-DE" dirty="0" err="1" smtClean="0"/>
              <a:t>https</a:t>
            </a:r>
            <a:r>
              <a:rPr lang="de-DE" dirty="0"/>
              <a:t>://www.softwerkskammer.org/</a:t>
            </a:r>
            <a:endParaRPr lang="de-DE" dirty="0" smtClean="0"/>
          </a:p>
          <a:p>
            <a:pPr marL="36576" indent="0" algn="ctr">
              <a:buNone/>
            </a:pPr>
            <a:r>
              <a:rPr lang="de-DE" dirty="0">
                <a:solidFill>
                  <a:srgbClr val="BE129D"/>
                </a:solidFill>
              </a:rPr>
              <a:t>Happy new </a:t>
            </a:r>
            <a:r>
              <a:rPr lang="de-DE" dirty="0" err="1">
                <a:solidFill>
                  <a:srgbClr val="BE129D"/>
                </a:solidFill>
              </a:rPr>
              <a:t>year</a:t>
            </a:r>
            <a:r>
              <a:rPr lang="de-DE" dirty="0">
                <a:solidFill>
                  <a:srgbClr val="BE129D"/>
                </a:solidFill>
              </a:rPr>
              <a:t>!</a:t>
            </a:r>
            <a:endParaRPr lang="de-DE" dirty="0" smtClean="0">
              <a:solidFill>
                <a:srgbClr val="BE129D"/>
              </a:solidFill>
            </a:endParaRPr>
          </a:p>
          <a:p>
            <a:r>
              <a:rPr lang="de-DE" dirty="0" smtClean="0"/>
              <a:t>Wünscht Ihnen Alexander </a:t>
            </a:r>
            <a:r>
              <a:rPr lang="de-DE" dirty="0" err="1" smtClean="0"/>
              <a:t>Orlovsky</a:t>
            </a:r>
            <a:r>
              <a:rPr lang="de-DE" dirty="0"/>
              <a:t> </a:t>
            </a:r>
            <a:r>
              <a:rPr lang="de-DE" dirty="0" smtClean="0"/>
              <a:t>     Kontakt via </a:t>
            </a:r>
            <a:r>
              <a:rPr lang="de-DE" dirty="0" err="1" smtClean="0"/>
              <a:t>javaprofi</a:t>
            </a:r>
            <a:r>
              <a:rPr lang="de-DE" dirty="0" smtClean="0"/>
              <a:t>@</a:t>
            </a:r>
            <a:r>
              <a:rPr lang="de-DE" dirty="0" err="1" smtClean="0"/>
              <a:t>gmx.de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45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552" y="2780928"/>
            <a:ext cx="7467600" cy="1143000"/>
          </a:xfrm>
        </p:spPr>
        <p:txBody>
          <a:bodyPr/>
          <a:lstStyle/>
          <a:p>
            <a:pPr algn="ctr"/>
            <a:r>
              <a:rPr lang="de-DE" dirty="0" smtClean="0">
                <a:solidFill>
                  <a:srgbClr val="FF0000"/>
                </a:solidFill>
              </a:rPr>
              <a:t>Disclaimer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69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0. Clean Code</a:t>
            </a:r>
          </a:p>
          <a:p>
            <a:r>
              <a:rPr lang="de-DE" dirty="0" smtClean="0"/>
              <a:t>0.1 Lernen und lesen Java 8</a:t>
            </a:r>
          </a:p>
          <a:p>
            <a:r>
              <a:rPr lang="de-DE" dirty="0" smtClean="0"/>
              <a:t>1. Datentypen in Java SE 8</a:t>
            </a:r>
          </a:p>
          <a:p>
            <a:r>
              <a:rPr lang="de-DE" dirty="0" smtClean="0"/>
              <a:t>1.1 </a:t>
            </a:r>
            <a:r>
              <a:rPr lang="de-DE" dirty="0" err="1" smtClean="0"/>
              <a:t>Threadsichere</a:t>
            </a:r>
            <a:r>
              <a:rPr lang="de-DE" dirty="0" smtClean="0"/>
              <a:t> Datentypen in Java</a:t>
            </a:r>
          </a:p>
          <a:p>
            <a:r>
              <a:rPr lang="de-DE" dirty="0" smtClean="0"/>
              <a:t>1.2 Thread</a:t>
            </a:r>
          </a:p>
          <a:p>
            <a:r>
              <a:rPr lang="de-DE" dirty="0" smtClean="0"/>
              <a:t>2. OOP Konzepte</a:t>
            </a:r>
          </a:p>
          <a:p>
            <a:r>
              <a:rPr lang="de-DE" dirty="0" smtClean="0"/>
              <a:t>3. </a:t>
            </a:r>
            <a:r>
              <a:rPr lang="de-DE" dirty="0" err="1" smtClean="0"/>
              <a:t>Maven</a:t>
            </a:r>
            <a:r>
              <a:rPr lang="de-DE" dirty="0" smtClean="0"/>
              <a:t> als Bauwerkzeug</a:t>
            </a:r>
          </a:p>
          <a:p>
            <a:r>
              <a:rPr lang="de-DE" dirty="0" smtClean="0"/>
              <a:t>4. </a:t>
            </a:r>
            <a:r>
              <a:rPr lang="de-DE" dirty="0" err="1" smtClean="0"/>
              <a:t>Exceptions</a:t>
            </a:r>
            <a:r>
              <a:rPr lang="de-DE" dirty="0" smtClean="0"/>
              <a:t> in Java SE 8</a:t>
            </a:r>
          </a:p>
          <a:p>
            <a:r>
              <a:rPr lang="de-DE" dirty="0" smtClean="0"/>
              <a:t>5. Test driven development mit </a:t>
            </a:r>
            <a:r>
              <a:rPr lang="de-DE" dirty="0" err="1" smtClean="0"/>
              <a:t>Junit</a:t>
            </a:r>
            <a:r>
              <a:rPr lang="de-DE" dirty="0" smtClean="0"/>
              <a:t> 5</a:t>
            </a:r>
          </a:p>
          <a:p>
            <a:r>
              <a:rPr lang="de-DE" dirty="0"/>
              <a:t>6</a:t>
            </a:r>
            <a:r>
              <a:rPr lang="de-DE" dirty="0" smtClean="0"/>
              <a:t>. </a:t>
            </a:r>
            <a:r>
              <a:rPr lang="de-DE" dirty="0" err="1" smtClean="0"/>
              <a:t>JavaFX</a:t>
            </a:r>
            <a:r>
              <a:rPr lang="de-DE" dirty="0" smtClean="0"/>
              <a:t> mit </a:t>
            </a:r>
            <a:r>
              <a:rPr lang="de-DE" dirty="0" err="1" smtClean="0"/>
              <a:t>TestFX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552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1640" y="2708920"/>
            <a:ext cx="7467600" cy="1143000"/>
          </a:xfrm>
        </p:spPr>
        <p:txBody>
          <a:bodyPr/>
          <a:lstStyle/>
          <a:p>
            <a:r>
              <a:rPr lang="de-DE" dirty="0" smtClean="0"/>
              <a:t>Was ist ein Clean Code?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997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60648"/>
            <a:ext cx="8363272" cy="6336704"/>
          </a:xfrm>
        </p:spPr>
        <p:txBody>
          <a:bodyPr>
            <a:normAutofit fontScale="62500" lnSpcReduction="20000"/>
          </a:bodyPr>
          <a:lstStyle/>
          <a:p>
            <a:pPr marL="36576" indent="0">
              <a:buNone/>
            </a:pPr>
            <a:r>
              <a:rPr lang="en-US" dirty="0" smtClean="0"/>
              <a:t>                              //</a:t>
            </a:r>
            <a:r>
              <a:rPr lang="en-US" dirty="0" err="1" smtClean="0"/>
              <a:t>Ist</a:t>
            </a:r>
            <a:r>
              <a:rPr lang="en-US" dirty="0" smtClean="0"/>
              <a:t> das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typischer</a:t>
            </a:r>
            <a:r>
              <a:rPr lang="en-US" dirty="0" smtClean="0"/>
              <a:t> Clean Code?</a:t>
            </a:r>
          </a:p>
          <a:p>
            <a:pPr marL="36576" indent="0">
              <a:buNone/>
            </a:pPr>
            <a:r>
              <a:rPr lang="en-US" dirty="0" smtClean="0"/>
              <a:t>public </a:t>
            </a:r>
            <a:r>
              <a:rPr lang="en-US" dirty="0"/>
              <a:t>static void main</a:t>
            </a:r>
            <a:r>
              <a:rPr lang="en-US" b="1" dirty="0"/>
              <a:t>(String[] </a:t>
            </a:r>
            <a:r>
              <a:rPr lang="en-US" b="1" dirty="0" err="1"/>
              <a:t>args</a:t>
            </a:r>
            <a:r>
              <a:rPr lang="en-US" b="1" dirty="0"/>
              <a:t>)</a:t>
            </a:r>
          </a:p>
          <a:p>
            <a:pPr marL="36576" indent="0">
              <a:buNone/>
            </a:pPr>
            <a:r>
              <a:rPr lang="de-DE" b="1" dirty="0"/>
              <a:t>{</a:t>
            </a:r>
          </a:p>
          <a:p>
            <a:pPr marL="36576" indent="0">
              <a:buNone/>
            </a:pPr>
            <a:r>
              <a:rPr lang="de-DE" dirty="0"/>
              <a:t>       Integer a</a:t>
            </a:r>
            <a:r>
              <a:rPr lang="de-DE" b="1" dirty="0"/>
              <a:t>,b,c,</a:t>
            </a:r>
            <a:r>
              <a:rPr lang="de-DE" b="1" u="sng" dirty="0"/>
              <a:t>t;</a:t>
            </a:r>
          </a:p>
          <a:p>
            <a:pPr marL="36576" indent="0">
              <a:buNone/>
            </a:pPr>
            <a:r>
              <a:rPr lang="de-DE" dirty="0"/>
              <a:t>       a</a:t>
            </a:r>
            <a:r>
              <a:rPr lang="de-DE" b="1" dirty="0"/>
              <a:t>=1;</a:t>
            </a:r>
          </a:p>
          <a:p>
            <a:pPr marL="36576" indent="0">
              <a:buNone/>
            </a:pPr>
            <a:r>
              <a:rPr lang="de-DE" dirty="0"/>
              <a:t>       b</a:t>
            </a:r>
            <a:r>
              <a:rPr lang="de-DE" b="1" dirty="0"/>
              <a:t>=10;</a:t>
            </a:r>
          </a:p>
          <a:p>
            <a:pPr marL="36576" indent="0">
              <a:buNone/>
            </a:pPr>
            <a:r>
              <a:rPr lang="de-DE" dirty="0"/>
              <a:t>       c</a:t>
            </a:r>
            <a:r>
              <a:rPr lang="de-DE" b="1" dirty="0"/>
              <a:t>=9;</a:t>
            </a:r>
          </a:p>
          <a:p>
            <a:pPr marL="36576" indent="0">
              <a:buNone/>
            </a:pPr>
            <a:r>
              <a:rPr lang="de-DE" dirty="0"/>
              <a:t>      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b="1" dirty="0"/>
              <a:t>(a==1) {</a:t>
            </a:r>
          </a:p>
          <a:p>
            <a:pPr marL="36576" indent="0">
              <a:buNone/>
            </a:pPr>
            <a:r>
              <a:rPr lang="de-DE" dirty="0"/>
              <a:t>      </a:t>
            </a:r>
            <a:r>
              <a:rPr lang="de-DE" dirty="0" smtClean="0"/>
              <a:t> t </a:t>
            </a:r>
            <a:r>
              <a:rPr lang="de-DE" b="1" dirty="0"/>
              <a:t>= b;</a:t>
            </a:r>
          </a:p>
          <a:p>
            <a:pPr marL="36576" indent="0">
              <a:buNone/>
            </a:pPr>
            <a:r>
              <a:rPr lang="de-DE" dirty="0"/>
              <a:t>      </a:t>
            </a:r>
            <a:r>
              <a:rPr lang="de-DE" dirty="0" smtClean="0"/>
              <a:t> b </a:t>
            </a:r>
            <a:r>
              <a:rPr lang="de-DE" b="1" dirty="0"/>
              <a:t>= a;</a:t>
            </a:r>
          </a:p>
          <a:p>
            <a:pPr marL="36576" indent="0">
              <a:buNone/>
            </a:pPr>
            <a:r>
              <a:rPr lang="de-DE" dirty="0"/>
              <a:t>       </a:t>
            </a:r>
            <a:r>
              <a:rPr lang="de-DE" b="1" dirty="0"/>
              <a:t>}else {</a:t>
            </a:r>
          </a:p>
          <a:p>
            <a:pPr marL="36576" indent="0">
              <a:buNone/>
            </a:pPr>
            <a:r>
              <a:rPr lang="de-DE" dirty="0"/>
              <a:t>      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b="1" dirty="0"/>
              <a:t>(c==9) {</a:t>
            </a:r>
          </a:p>
          <a:p>
            <a:pPr marL="36576" indent="0">
              <a:buNone/>
            </a:pPr>
            <a:r>
              <a:rPr lang="de-DE" dirty="0"/>
              <a:t>       t</a:t>
            </a:r>
            <a:r>
              <a:rPr lang="de-DE" b="1" dirty="0"/>
              <a:t>=b;</a:t>
            </a:r>
          </a:p>
          <a:p>
            <a:pPr marL="36576" indent="0">
              <a:buNone/>
            </a:pPr>
            <a:r>
              <a:rPr lang="de-DE" dirty="0"/>
              <a:t>       c</a:t>
            </a:r>
            <a:r>
              <a:rPr lang="de-DE" b="1" dirty="0"/>
              <a:t>=b;</a:t>
            </a:r>
          </a:p>
          <a:p>
            <a:pPr marL="36576" indent="0">
              <a:buNone/>
            </a:pPr>
            <a:r>
              <a:rPr lang="de-DE" dirty="0"/>
              <a:t>       </a:t>
            </a:r>
            <a:r>
              <a:rPr lang="de-DE" b="1" dirty="0"/>
              <a:t>}else {</a:t>
            </a:r>
          </a:p>
          <a:p>
            <a:pPr marL="36576" indent="0">
              <a:buNone/>
            </a:pPr>
            <a:r>
              <a:rPr lang="de-DE" dirty="0"/>
              <a:t>       t</a:t>
            </a:r>
            <a:r>
              <a:rPr lang="de-DE" b="1" dirty="0"/>
              <a:t>=a;</a:t>
            </a:r>
          </a:p>
          <a:p>
            <a:pPr marL="36576" indent="0">
              <a:buNone/>
            </a:pPr>
            <a:r>
              <a:rPr lang="de-DE" dirty="0"/>
              <a:t>       a</a:t>
            </a:r>
            <a:r>
              <a:rPr lang="de-DE" b="1" dirty="0"/>
              <a:t>=c;</a:t>
            </a:r>
          </a:p>
          <a:p>
            <a:pPr marL="36576" indent="0">
              <a:buNone/>
            </a:pPr>
            <a:r>
              <a:rPr lang="de-DE" dirty="0"/>
              <a:t>       </a:t>
            </a:r>
            <a:r>
              <a:rPr lang="de-DE" b="1" dirty="0"/>
              <a:t>}    </a:t>
            </a:r>
          </a:p>
          <a:p>
            <a:pPr marL="36576" indent="0">
              <a:buNone/>
            </a:pPr>
            <a:r>
              <a:rPr lang="de-DE" dirty="0"/>
              <a:t>       </a:t>
            </a:r>
            <a:r>
              <a:rPr lang="de-DE" b="1" dirty="0"/>
              <a:t>}</a:t>
            </a:r>
          </a:p>
          <a:p>
            <a:pPr marL="36576" indent="0">
              <a:buNone/>
            </a:pPr>
            <a:r>
              <a:rPr lang="de-DE" dirty="0"/>
              <a:t>       </a:t>
            </a:r>
            <a:r>
              <a:rPr lang="de-DE" dirty="0" err="1"/>
              <a:t>System</a:t>
            </a:r>
            <a:r>
              <a:rPr lang="de-DE" b="1" dirty="0" err="1"/>
              <a:t>.out.println</a:t>
            </a:r>
            <a:r>
              <a:rPr lang="de-DE" b="1" dirty="0"/>
              <a:t>("a "+a+" b "+b+" c "+c);</a:t>
            </a:r>
          </a:p>
          <a:p>
            <a:pPr marL="36576" indent="0">
              <a:buNone/>
            </a:pPr>
            <a:r>
              <a:rPr lang="de-DE" b="1" dirty="0"/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302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260648"/>
            <a:ext cx="8363272" cy="6336704"/>
          </a:xfrm>
        </p:spPr>
        <p:txBody>
          <a:bodyPr>
            <a:normAutofit fontScale="62500" lnSpcReduction="20000"/>
          </a:bodyPr>
          <a:lstStyle/>
          <a:p>
            <a:pPr marL="36576" indent="0">
              <a:buNone/>
            </a:pPr>
            <a:r>
              <a:rPr lang="en-US" dirty="0"/>
              <a:t>public static void main</a:t>
            </a:r>
            <a:r>
              <a:rPr lang="en-US" b="1" dirty="0"/>
              <a:t>(String[] </a:t>
            </a:r>
            <a:r>
              <a:rPr lang="en-US" b="1" dirty="0" err="1"/>
              <a:t>args</a:t>
            </a:r>
            <a:r>
              <a:rPr lang="en-US" b="1" dirty="0"/>
              <a:t>)</a:t>
            </a:r>
          </a:p>
          <a:p>
            <a:pPr marL="36576" indent="0">
              <a:buNone/>
            </a:pPr>
            <a:r>
              <a:rPr lang="de-DE" b="1" dirty="0"/>
              <a:t>{</a:t>
            </a:r>
          </a:p>
          <a:p>
            <a:pPr marL="36576" indent="0">
              <a:buNone/>
            </a:pPr>
            <a:r>
              <a:rPr lang="de-DE" dirty="0"/>
              <a:t>       Integer a</a:t>
            </a:r>
            <a:r>
              <a:rPr lang="de-DE" b="1" dirty="0"/>
              <a:t>,b,c,</a:t>
            </a:r>
            <a:r>
              <a:rPr lang="de-DE" b="1" u="sng" dirty="0"/>
              <a:t>t;</a:t>
            </a:r>
          </a:p>
          <a:p>
            <a:pPr marL="36576" indent="0">
              <a:buNone/>
            </a:pPr>
            <a:r>
              <a:rPr lang="de-DE" dirty="0"/>
              <a:t>       a</a:t>
            </a:r>
            <a:r>
              <a:rPr lang="de-DE" b="1" dirty="0"/>
              <a:t>=1;</a:t>
            </a:r>
          </a:p>
          <a:p>
            <a:pPr marL="36576" indent="0">
              <a:buNone/>
            </a:pPr>
            <a:r>
              <a:rPr lang="de-DE" dirty="0"/>
              <a:t>       b</a:t>
            </a:r>
            <a:r>
              <a:rPr lang="de-DE" b="1" dirty="0"/>
              <a:t>=10;</a:t>
            </a:r>
          </a:p>
          <a:p>
            <a:pPr marL="36576" indent="0">
              <a:buNone/>
            </a:pPr>
            <a:r>
              <a:rPr lang="de-DE" dirty="0"/>
              <a:t>       c</a:t>
            </a:r>
            <a:r>
              <a:rPr lang="de-DE" b="1" dirty="0"/>
              <a:t>=9;</a:t>
            </a:r>
          </a:p>
          <a:p>
            <a:pPr marL="36576" indent="0">
              <a:buNone/>
            </a:pPr>
            <a:r>
              <a:rPr lang="de-DE" dirty="0"/>
              <a:t>      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b="1" dirty="0"/>
              <a:t>(a==1) {</a:t>
            </a:r>
          </a:p>
          <a:p>
            <a:pPr marL="36576" indent="0">
              <a:buNone/>
            </a:pPr>
            <a:r>
              <a:rPr lang="de-DE" dirty="0"/>
              <a:t>      t </a:t>
            </a:r>
            <a:r>
              <a:rPr lang="de-DE" b="1" dirty="0"/>
              <a:t>= b;</a:t>
            </a:r>
          </a:p>
          <a:p>
            <a:pPr marL="36576" indent="0">
              <a:buNone/>
            </a:pPr>
            <a:r>
              <a:rPr lang="de-DE" dirty="0"/>
              <a:t>      b </a:t>
            </a:r>
            <a:r>
              <a:rPr lang="de-DE" b="1" dirty="0"/>
              <a:t>= a;</a:t>
            </a:r>
          </a:p>
          <a:p>
            <a:pPr marL="36576" indent="0">
              <a:buNone/>
            </a:pPr>
            <a:r>
              <a:rPr lang="de-DE" dirty="0"/>
              <a:t>       </a:t>
            </a:r>
            <a:r>
              <a:rPr lang="de-DE" b="1" dirty="0"/>
              <a:t>}else {</a:t>
            </a:r>
          </a:p>
          <a:p>
            <a:pPr marL="36576" indent="0">
              <a:buNone/>
            </a:pPr>
            <a:r>
              <a:rPr lang="de-DE" dirty="0"/>
              <a:t>      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b="1" dirty="0"/>
              <a:t>(c==9) {</a:t>
            </a:r>
          </a:p>
          <a:p>
            <a:pPr marL="36576" indent="0">
              <a:buNone/>
            </a:pPr>
            <a:r>
              <a:rPr lang="de-DE" dirty="0"/>
              <a:t>       t</a:t>
            </a:r>
            <a:r>
              <a:rPr lang="de-DE" b="1" dirty="0"/>
              <a:t>=b;</a:t>
            </a:r>
          </a:p>
          <a:p>
            <a:pPr marL="36576" indent="0">
              <a:buNone/>
            </a:pPr>
            <a:r>
              <a:rPr lang="de-DE" dirty="0"/>
              <a:t>       c</a:t>
            </a:r>
            <a:r>
              <a:rPr lang="de-DE" b="1" dirty="0"/>
              <a:t>=b;</a:t>
            </a:r>
          </a:p>
          <a:p>
            <a:pPr marL="36576" indent="0">
              <a:buNone/>
            </a:pPr>
            <a:r>
              <a:rPr lang="de-DE" dirty="0"/>
              <a:t>       </a:t>
            </a:r>
            <a:r>
              <a:rPr lang="de-DE" b="1" dirty="0"/>
              <a:t>}else {</a:t>
            </a:r>
          </a:p>
          <a:p>
            <a:pPr marL="36576" indent="0">
              <a:buNone/>
            </a:pPr>
            <a:r>
              <a:rPr lang="de-DE" dirty="0"/>
              <a:t>       t</a:t>
            </a:r>
            <a:r>
              <a:rPr lang="de-DE" b="1" dirty="0"/>
              <a:t>=a;</a:t>
            </a:r>
          </a:p>
          <a:p>
            <a:pPr marL="36576" indent="0">
              <a:buNone/>
            </a:pPr>
            <a:r>
              <a:rPr lang="de-DE" dirty="0"/>
              <a:t>       a</a:t>
            </a:r>
            <a:r>
              <a:rPr lang="de-DE" b="1" dirty="0"/>
              <a:t>=c;</a:t>
            </a:r>
          </a:p>
          <a:p>
            <a:pPr marL="36576" indent="0">
              <a:buNone/>
            </a:pPr>
            <a:r>
              <a:rPr lang="de-DE" dirty="0"/>
              <a:t>       </a:t>
            </a:r>
            <a:r>
              <a:rPr lang="de-DE" b="1" dirty="0"/>
              <a:t>}    </a:t>
            </a:r>
          </a:p>
          <a:p>
            <a:pPr marL="36576" indent="0">
              <a:buNone/>
            </a:pPr>
            <a:r>
              <a:rPr lang="de-DE" dirty="0"/>
              <a:t>       </a:t>
            </a:r>
            <a:r>
              <a:rPr lang="de-DE" b="1" dirty="0"/>
              <a:t>}</a:t>
            </a:r>
          </a:p>
          <a:p>
            <a:pPr marL="36576" indent="0">
              <a:buNone/>
            </a:pPr>
            <a:r>
              <a:rPr lang="de-DE" dirty="0"/>
              <a:t>       </a:t>
            </a:r>
            <a:r>
              <a:rPr lang="de-DE" dirty="0" err="1"/>
              <a:t>System</a:t>
            </a:r>
            <a:r>
              <a:rPr lang="de-DE" b="1" dirty="0" err="1"/>
              <a:t>.out.println</a:t>
            </a:r>
            <a:r>
              <a:rPr lang="de-DE" b="1" dirty="0"/>
              <a:t>("a "+a+" b "+b+" c "+c);</a:t>
            </a:r>
          </a:p>
          <a:p>
            <a:pPr marL="36576" indent="0">
              <a:buNone/>
            </a:pPr>
            <a:r>
              <a:rPr lang="de-DE" b="1" dirty="0"/>
              <a:t>}</a:t>
            </a:r>
            <a:endParaRPr lang="de-DE" dirty="0"/>
          </a:p>
        </p:txBody>
      </p:sp>
      <p:sp>
        <p:nvSpPr>
          <p:cNvPr id="4" name="Multiplizieren 3"/>
          <p:cNvSpPr/>
          <p:nvPr/>
        </p:nvSpPr>
        <p:spPr>
          <a:xfrm>
            <a:off x="-252534" y="-171399"/>
            <a:ext cx="7811428" cy="64727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9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Eigenschaften von Clean </a:t>
            </a:r>
            <a:r>
              <a:rPr lang="de-DE" dirty="0"/>
              <a:t>C</a:t>
            </a:r>
            <a:r>
              <a:rPr lang="de-DE" dirty="0" smtClean="0"/>
              <a:t>ode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Aussagekräftige Namen</a:t>
            </a:r>
          </a:p>
          <a:p>
            <a:r>
              <a:rPr lang="de-DE" dirty="0" smtClean="0"/>
              <a:t>Vermeidung von falschen Beschreibungen</a:t>
            </a:r>
          </a:p>
          <a:p>
            <a:r>
              <a:rPr lang="de-DE" dirty="0" smtClean="0"/>
              <a:t>Eindeutige Unterschiede in Namen</a:t>
            </a:r>
          </a:p>
          <a:p>
            <a:r>
              <a:rPr lang="de-DE" dirty="0" smtClean="0"/>
              <a:t>Name die sich aussprechen lassen</a:t>
            </a:r>
          </a:p>
          <a:p>
            <a:r>
              <a:rPr lang="de-DE" dirty="0" smtClean="0"/>
              <a:t>Verben für Methoden</a:t>
            </a:r>
          </a:p>
          <a:p>
            <a:r>
              <a:rPr lang="de-DE" dirty="0" err="1" smtClean="0"/>
              <a:t>Hauptwörte</a:t>
            </a:r>
            <a:r>
              <a:rPr lang="de-DE" dirty="0" smtClean="0"/>
              <a:t> für Variablen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03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2636912"/>
            <a:ext cx="7467600" cy="1143000"/>
          </a:xfrm>
        </p:spPr>
        <p:txBody>
          <a:bodyPr/>
          <a:lstStyle/>
          <a:p>
            <a:pPr algn="ctr"/>
            <a:r>
              <a:rPr lang="de-DE" dirty="0" smtClean="0"/>
              <a:t>Beispiel für Clean Code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0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4771"/>
            <a:ext cx="8640960" cy="6631849"/>
          </a:xfrm>
        </p:spPr>
      </p:pic>
    </p:spTree>
    <p:extLst>
      <p:ext uri="{BB962C8B-B14F-4D97-AF65-F5344CB8AC3E}">
        <p14:creationId xmlns:p14="http://schemas.microsoft.com/office/powerpoint/2010/main" val="244643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de-DE" b="1" dirty="0" smtClean="0"/>
              <a:t>Die Reise in Java Welt beginnt!</a:t>
            </a:r>
            <a:br>
              <a:rPr lang="de-DE" b="1" dirty="0" smtClean="0"/>
            </a:b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124744"/>
            <a:ext cx="4176464" cy="5164445"/>
          </a:xfrm>
        </p:spPr>
      </p:pic>
    </p:spTree>
    <p:extLst>
      <p:ext uri="{BB962C8B-B14F-4D97-AF65-F5344CB8AC3E}">
        <p14:creationId xmlns:p14="http://schemas.microsoft.com/office/powerpoint/2010/main" val="330013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Grundsätzliche Richtlinien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" indent="0">
              <a:buNone/>
            </a:pPr>
            <a:endParaRPr lang="de-DE" dirty="0"/>
          </a:p>
          <a:p>
            <a:r>
              <a:rPr lang="de-DE" dirty="0" smtClean="0"/>
              <a:t>Quellcode muss lesbar sein</a:t>
            </a:r>
          </a:p>
          <a:p>
            <a:r>
              <a:rPr lang="de-DE" dirty="0" smtClean="0"/>
              <a:t>Vermeidung von wenig Aussagekräftigen Kommentaren</a:t>
            </a:r>
          </a:p>
          <a:p>
            <a:r>
              <a:rPr lang="de-DE" dirty="0" smtClean="0"/>
              <a:t>Paketbezeichnung ist auch wichtig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012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Next</a:t>
            </a:r>
            <a:r>
              <a:rPr lang="de-DE" dirty="0" smtClean="0"/>
              <a:t> on…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36576" indent="0" algn="ctr">
              <a:buNone/>
            </a:pPr>
            <a:r>
              <a:rPr lang="de-DE" sz="4800" dirty="0" smtClean="0"/>
              <a:t>Bücher über Clean Code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316860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60647"/>
            <a:ext cx="5070919" cy="6192689"/>
          </a:xfrm>
        </p:spPr>
      </p:pic>
      <p:sp>
        <p:nvSpPr>
          <p:cNvPr id="2" name="Textfeld 1"/>
          <p:cNvSpPr txBox="1"/>
          <p:nvPr/>
        </p:nvSpPr>
        <p:spPr>
          <a:xfrm>
            <a:off x="2843807" y="6381328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Seitenanzahl: 464 Seiten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51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60649"/>
            <a:ext cx="4752528" cy="6181860"/>
          </a:xfrm>
        </p:spPr>
      </p:pic>
      <p:sp>
        <p:nvSpPr>
          <p:cNvPr id="2" name="Textfeld 1"/>
          <p:cNvSpPr txBox="1"/>
          <p:nvPr/>
        </p:nvSpPr>
        <p:spPr>
          <a:xfrm>
            <a:off x="2915816" y="6381328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Seitenanzahl: 529 Seiten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043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88640"/>
            <a:ext cx="5666966" cy="6192688"/>
          </a:xfrm>
        </p:spPr>
      </p:pic>
      <p:sp>
        <p:nvSpPr>
          <p:cNvPr id="2" name="Textfeld 1"/>
          <p:cNvSpPr txBox="1"/>
          <p:nvPr/>
        </p:nvSpPr>
        <p:spPr>
          <a:xfrm>
            <a:off x="3386072" y="637323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Seitenanzahl: 242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154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131840" y="6373958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Seitenanzahl: 185 Seiten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04664"/>
            <a:ext cx="5232683" cy="5904656"/>
          </a:xfrm>
        </p:spPr>
      </p:pic>
    </p:spTree>
    <p:extLst>
      <p:ext uri="{BB962C8B-B14F-4D97-AF65-F5344CB8AC3E}">
        <p14:creationId xmlns:p14="http://schemas.microsoft.com/office/powerpoint/2010/main" val="120009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Next</a:t>
            </a:r>
            <a:r>
              <a:rPr lang="de-DE" dirty="0" smtClean="0"/>
              <a:t> on…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36576" indent="0" algn="ctr">
              <a:buNone/>
            </a:pPr>
            <a:r>
              <a:rPr lang="de-DE" sz="4800" dirty="0" smtClean="0"/>
              <a:t>Lernen und lesen Java 8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249778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1600" y="5517232"/>
            <a:ext cx="7467600" cy="1143000"/>
          </a:xfrm>
        </p:spPr>
        <p:txBody>
          <a:bodyPr/>
          <a:lstStyle/>
          <a:p>
            <a:r>
              <a:rPr lang="de-DE" dirty="0" smtClean="0"/>
              <a:t>Seitenanzahl : 1278 Seiten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04664"/>
            <a:ext cx="4536504" cy="5109600"/>
          </a:xfrm>
        </p:spPr>
      </p:pic>
    </p:spTree>
    <p:extLst>
      <p:ext uri="{BB962C8B-B14F-4D97-AF65-F5344CB8AC3E}">
        <p14:creationId xmlns:p14="http://schemas.microsoft.com/office/powerpoint/2010/main" val="202605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5" y="476672"/>
            <a:ext cx="4692597" cy="5616624"/>
          </a:xfrm>
        </p:spPr>
      </p:pic>
      <p:sp>
        <p:nvSpPr>
          <p:cNvPr id="5" name="Textfeld 4"/>
          <p:cNvSpPr txBox="1"/>
          <p:nvPr/>
        </p:nvSpPr>
        <p:spPr>
          <a:xfrm>
            <a:off x="3059832" y="6224653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Seitenanzahl: 1448 Seiten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76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1600" y="5517232"/>
            <a:ext cx="7467600" cy="1143000"/>
          </a:xfrm>
        </p:spPr>
        <p:txBody>
          <a:bodyPr/>
          <a:lstStyle/>
          <a:p>
            <a:r>
              <a:rPr lang="de-DE" dirty="0" smtClean="0"/>
              <a:t>Seitenanzahl : 851 Seiten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60648"/>
            <a:ext cx="4802697" cy="5472608"/>
          </a:xfrm>
        </p:spPr>
      </p:pic>
    </p:spTree>
    <p:extLst>
      <p:ext uri="{BB962C8B-B14F-4D97-AF65-F5344CB8AC3E}">
        <p14:creationId xmlns:p14="http://schemas.microsoft.com/office/powerpoint/2010/main" val="324443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Ihre Veranstalter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pPr marL="36576" indent="0">
              <a:buNone/>
            </a:pPr>
            <a:endParaRPr lang="fr-FR" dirty="0" smtClean="0"/>
          </a:p>
          <a:p>
            <a:pPr algn="ctr"/>
            <a:r>
              <a:rPr lang="fr-FR" dirty="0" err="1" smtClean="0"/>
              <a:t>Freiberufler</a:t>
            </a:r>
            <a:r>
              <a:rPr lang="fr-FR" dirty="0" smtClean="0"/>
              <a:t> mit </a:t>
            </a:r>
            <a:r>
              <a:rPr lang="fr-FR" dirty="0" err="1" smtClean="0"/>
              <a:t>Spezialisierung</a:t>
            </a:r>
            <a:r>
              <a:rPr lang="fr-FR" dirty="0" smtClean="0"/>
              <a:t> </a:t>
            </a:r>
            <a:r>
              <a:rPr lang="fr-FR" dirty="0" err="1" smtClean="0"/>
              <a:t>auf</a:t>
            </a:r>
            <a:r>
              <a:rPr lang="fr-FR" dirty="0" smtClean="0"/>
              <a:t> die </a:t>
            </a:r>
            <a:r>
              <a:rPr lang="fr-FR" dirty="0" err="1" smtClean="0"/>
              <a:t>Softwareentwicklung</a:t>
            </a:r>
            <a:r>
              <a:rPr lang="fr-FR" dirty="0" smtClean="0"/>
              <a:t/>
            </a:r>
            <a:br>
              <a:rPr lang="fr-FR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248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1600" y="5517232"/>
            <a:ext cx="7467600" cy="1143000"/>
          </a:xfrm>
        </p:spPr>
        <p:txBody>
          <a:bodyPr/>
          <a:lstStyle/>
          <a:p>
            <a:r>
              <a:rPr lang="de-DE" dirty="0" smtClean="0"/>
              <a:t>Seitenanzahl : 1345 Seiten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88640"/>
            <a:ext cx="4320480" cy="5489418"/>
          </a:xfrm>
        </p:spPr>
      </p:pic>
    </p:spTree>
    <p:extLst>
      <p:ext uri="{BB962C8B-B14F-4D97-AF65-F5344CB8AC3E}">
        <p14:creationId xmlns:p14="http://schemas.microsoft.com/office/powerpoint/2010/main" val="415991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1600" y="5589240"/>
            <a:ext cx="7467600" cy="1143000"/>
          </a:xfrm>
        </p:spPr>
        <p:txBody>
          <a:bodyPr/>
          <a:lstStyle/>
          <a:p>
            <a:r>
              <a:rPr lang="de-DE" dirty="0" smtClean="0"/>
              <a:t>Seitenanzahl : 1505 Seiten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88640"/>
            <a:ext cx="4184620" cy="5619008"/>
          </a:xfrm>
        </p:spPr>
      </p:pic>
    </p:spTree>
    <p:extLst>
      <p:ext uri="{BB962C8B-B14F-4D97-AF65-F5344CB8AC3E}">
        <p14:creationId xmlns:p14="http://schemas.microsoft.com/office/powerpoint/2010/main" val="130532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71600" y="5517232"/>
            <a:ext cx="7467600" cy="1143000"/>
          </a:xfrm>
        </p:spPr>
        <p:txBody>
          <a:bodyPr/>
          <a:lstStyle/>
          <a:p>
            <a:r>
              <a:rPr lang="de-DE" dirty="0" smtClean="0"/>
              <a:t>Seitenanzahl : 720 Seiten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5" y="31847"/>
            <a:ext cx="4887968" cy="5629402"/>
          </a:xfrm>
        </p:spPr>
      </p:pic>
    </p:spTree>
    <p:extLst>
      <p:ext uri="{BB962C8B-B14F-4D97-AF65-F5344CB8AC3E}">
        <p14:creationId xmlns:p14="http://schemas.microsoft.com/office/powerpoint/2010/main" val="33716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3568" y="5661248"/>
            <a:ext cx="7467600" cy="1143000"/>
          </a:xfrm>
        </p:spPr>
        <p:txBody>
          <a:bodyPr/>
          <a:lstStyle/>
          <a:p>
            <a:r>
              <a:rPr lang="de-DE" dirty="0" smtClean="0"/>
              <a:t>Seitenanzahl : 360 Seiten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6632"/>
            <a:ext cx="4606798" cy="5729819"/>
          </a:xfrm>
        </p:spPr>
      </p:pic>
    </p:spTree>
    <p:extLst>
      <p:ext uri="{BB962C8B-B14F-4D97-AF65-F5344CB8AC3E}">
        <p14:creationId xmlns:p14="http://schemas.microsoft.com/office/powerpoint/2010/main" val="58510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Next</a:t>
            </a:r>
            <a:r>
              <a:rPr lang="de-DE" dirty="0" smtClean="0"/>
              <a:t> on…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36576" indent="0" algn="ctr">
              <a:buNone/>
            </a:pPr>
            <a:r>
              <a:rPr lang="de-DE" sz="4800" dirty="0" smtClean="0"/>
              <a:t>Datentypen in Java SE 8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114133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Typen von Variablen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36576" indent="0" algn="ctr">
              <a:buNone/>
            </a:pPr>
            <a:r>
              <a:rPr lang="de-DE" sz="4800" dirty="0" smtClean="0"/>
              <a:t>Elementare Typen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195209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Standardwerten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8995815"/>
              </p:ext>
            </p:extLst>
          </p:nvPr>
        </p:nvGraphicFramePr>
        <p:xfrm>
          <a:off x="457200" y="1600200"/>
          <a:ext cx="7787208" cy="44931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42792"/>
                <a:gridCol w="3744416"/>
              </a:tblGrid>
              <a:tr h="44931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Datentyp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Standartwert</a:t>
                      </a:r>
                      <a:endParaRPr lang="de-DE" dirty="0"/>
                    </a:p>
                  </a:txBody>
                  <a:tcPr/>
                </a:tc>
              </a:tr>
              <a:tr h="449310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/>
                        <a:t>byte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0</a:t>
                      </a:r>
                      <a:endParaRPr lang="de-DE" b="1" dirty="0"/>
                    </a:p>
                  </a:txBody>
                  <a:tcPr/>
                </a:tc>
              </a:tr>
              <a:tr h="449310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/>
                        <a:t>short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0</a:t>
                      </a:r>
                      <a:endParaRPr lang="de-DE" b="1" dirty="0"/>
                    </a:p>
                  </a:txBody>
                  <a:tcPr/>
                </a:tc>
              </a:tr>
              <a:tr h="449310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/>
                        <a:t>int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0</a:t>
                      </a:r>
                      <a:endParaRPr lang="de-DE" b="1" dirty="0"/>
                    </a:p>
                  </a:txBody>
                  <a:tcPr/>
                </a:tc>
              </a:tr>
              <a:tr h="449310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/>
                        <a:t>long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0L</a:t>
                      </a:r>
                      <a:endParaRPr lang="de-DE" b="1" dirty="0"/>
                    </a:p>
                  </a:txBody>
                  <a:tcPr/>
                </a:tc>
              </a:tr>
              <a:tr h="449310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/>
                        <a:t>float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0.0f</a:t>
                      </a:r>
                      <a:endParaRPr lang="de-DE" b="1" dirty="0"/>
                    </a:p>
                  </a:txBody>
                  <a:tcPr/>
                </a:tc>
              </a:tr>
              <a:tr h="449310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/>
                        <a:t>double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0.0d</a:t>
                      </a:r>
                      <a:endParaRPr lang="de-DE" b="1" dirty="0"/>
                    </a:p>
                  </a:txBody>
                  <a:tcPr/>
                </a:tc>
              </a:tr>
              <a:tr h="449310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/>
                        <a:t>char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'\u0000'</a:t>
                      </a:r>
                      <a:endParaRPr lang="de-DE" b="1" dirty="0"/>
                    </a:p>
                  </a:txBody>
                  <a:tcPr/>
                </a:tc>
              </a:tr>
              <a:tr h="449310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/>
                        <a:t>String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null</a:t>
                      </a:r>
                      <a:endParaRPr lang="de-DE" b="1" dirty="0"/>
                    </a:p>
                  </a:txBody>
                  <a:tcPr/>
                </a:tc>
              </a:tr>
              <a:tr h="449310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/>
                        <a:t>boolean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err="1" smtClean="0"/>
                        <a:t>false</a:t>
                      </a:r>
                      <a:endParaRPr lang="de-DE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234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Wertebereiche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7885182"/>
              </p:ext>
            </p:extLst>
          </p:nvPr>
        </p:nvGraphicFramePr>
        <p:xfrm>
          <a:off x="467544" y="1844825"/>
          <a:ext cx="7560840" cy="374441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25271"/>
                <a:gridCol w="3635569"/>
              </a:tblGrid>
              <a:tr h="534916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Datentyp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Bereich</a:t>
                      </a:r>
                      <a:endParaRPr lang="de-DE" dirty="0"/>
                    </a:p>
                  </a:txBody>
                  <a:tcPr/>
                </a:tc>
              </a:tr>
              <a:tr h="534916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/>
                        <a:t>byte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-128</a:t>
                      </a:r>
                      <a:r>
                        <a:rPr lang="de-DE" b="1" baseline="0" dirty="0" smtClean="0"/>
                        <a:t> bis 127</a:t>
                      </a:r>
                      <a:endParaRPr lang="de-DE" b="1" dirty="0"/>
                    </a:p>
                  </a:txBody>
                  <a:tcPr/>
                </a:tc>
              </a:tr>
              <a:tr h="534916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/>
                        <a:t>short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-32768</a:t>
                      </a:r>
                      <a:r>
                        <a:rPr lang="de-DE" b="1" baseline="0" dirty="0" smtClean="0"/>
                        <a:t> bis 32767</a:t>
                      </a:r>
                      <a:endParaRPr lang="de-DE" b="1" dirty="0"/>
                    </a:p>
                  </a:txBody>
                  <a:tcPr/>
                </a:tc>
              </a:tr>
              <a:tr h="534916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/>
                        <a:t>int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-2147483648</a:t>
                      </a:r>
                      <a:r>
                        <a:rPr lang="de-DE" b="1" baseline="0" dirty="0" smtClean="0"/>
                        <a:t> bis 2147483647</a:t>
                      </a:r>
                      <a:endParaRPr lang="de-DE" b="1" dirty="0"/>
                    </a:p>
                  </a:txBody>
                  <a:tcPr/>
                </a:tc>
              </a:tr>
              <a:tr h="534916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/>
                        <a:t>long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-2</a:t>
                      </a:r>
                      <a:r>
                        <a:rPr lang="de-DE" b="1" baseline="30000" dirty="0" smtClean="0"/>
                        <a:t>63</a:t>
                      </a:r>
                      <a:r>
                        <a:rPr lang="de-DE" b="1" baseline="0" dirty="0" smtClean="0"/>
                        <a:t> bis 2</a:t>
                      </a:r>
                      <a:r>
                        <a:rPr lang="de-DE" b="1" baseline="30000" dirty="0" smtClean="0"/>
                        <a:t>63 </a:t>
                      </a:r>
                      <a:r>
                        <a:rPr lang="de-DE" b="1" baseline="0" dirty="0" smtClean="0"/>
                        <a:t>-1</a:t>
                      </a:r>
                      <a:endParaRPr lang="de-DE" b="1" dirty="0"/>
                    </a:p>
                  </a:txBody>
                  <a:tcPr/>
                </a:tc>
              </a:tr>
              <a:tr h="534916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/>
                        <a:t>float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1.4e</a:t>
                      </a:r>
                      <a:r>
                        <a:rPr lang="de-DE" b="1" baseline="30000" dirty="0" smtClean="0"/>
                        <a:t>-45</a:t>
                      </a:r>
                      <a:r>
                        <a:rPr lang="de-DE" b="1" baseline="0" dirty="0" smtClean="0"/>
                        <a:t> bis 3.4e</a:t>
                      </a:r>
                      <a:r>
                        <a:rPr lang="de-DE" b="1" baseline="30000" dirty="0" smtClean="0"/>
                        <a:t>+38</a:t>
                      </a:r>
                      <a:endParaRPr lang="de-DE" b="1" baseline="30000" dirty="0"/>
                    </a:p>
                  </a:txBody>
                  <a:tcPr/>
                </a:tc>
              </a:tr>
              <a:tr h="534916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/>
                        <a:t>double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5e</a:t>
                      </a:r>
                      <a:r>
                        <a:rPr lang="de-DE" b="1" baseline="30000" dirty="0" smtClean="0"/>
                        <a:t>-324</a:t>
                      </a:r>
                      <a:r>
                        <a:rPr lang="de-DE" b="1" baseline="0" dirty="0" smtClean="0"/>
                        <a:t> bis 1.8e</a:t>
                      </a:r>
                      <a:r>
                        <a:rPr lang="de-DE" b="1" baseline="30000" dirty="0" smtClean="0"/>
                        <a:t>+308</a:t>
                      </a:r>
                      <a:endParaRPr lang="de-DE" b="1" baseline="30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7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Typen von Variablen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36576" indent="0" algn="ctr">
              <a:buNone/>
            </a:pPr>
            <a:r>
              <a:rPr lang="de-DE" sz="4800" dirty="0" err="1" smtClean="0"/>
              <a:t>Wrapper</a:t>
            </a:r>
            <a:r>
              <a:rPr lang="de-DE" sz="4800" dirty="0" smtClean="0"/>
              <a:t> Klassen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322644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Besonderheiten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5340911"/>
              </p:ext>
            </p:extLst>
          </p:nvPr>
        </p:nvGraphicFramePr>
        <p:xfrm>
          <a:off x="457200" y="1600200"/>
          <a:ext cx="7787208" cy="4508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42792"/>
                <a:gridCol w="3744416"/>
              </a:tblGrid>
              <a:tr h="449310"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Datentyp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smtClean="0"/>
                        <a:t>Methode für Elementar</a:t>
                      </a:r>
                      <a:r>
                        <a:rPr lang="de-DE" baseline="0" dirty="0" smtClean="0"/>
                        <a:t> Typ</a:t>
                      </a:r>
                      <a:endParaRPr lang="de-DE" dirty="0"/>
                    </a:p>
                  </a:txBody>
                  <a:tcPr/>
                </a:tc>
              </a:tr>
              <a:tr h="449310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/>
                        <a:t>Boolean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err="1" smtClean="0"/>
                        <a:t>booleanValue</a:t>
                      </a:r>
                      <a:r>
                        <a:rPr lang="de-DE" b="1" dirty="0" smtClean="0"/>
                        <a:t>()</a:t>
                      </a:r>
                      <a:endParaRPr lang="de-DE" b="1" dirty="0"/>
                    </a:p>
                  </a:txBody>
                  <a:tcPr/>
                </a:tc>
              </a:tr>
              <a:tr h="449310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 smtClean="0"/>
                        <a:t>Character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err="1" smtClean="0"/>
                        <a:t>charValue</a:t>
                      </a:r>
                      <a:r>
                        <a:rPr lang="de-DE" b="1" dirty="0" smtClean="0"/>
                        <a:t>()</a:t>
                      </a:r>
                      <a:endParaRPr lang="de-DE" b="1" dirty="0"/>
                    </a:p>
                  </a:txBody>
                  <a:tcPr/>
                </a:tc>
              </a:tr>
              <a:tr h="449310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/>
                        <a:t>Byte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err="1" smtClean="0"/>
                        <a:t>byteValue</a:t>
                      </a:r>
                      <a:r>
                        <a:rPr lang="de-DE" b="1" dirty="0" smtClean="0"/>
                        <a:t>(),</a:t>
                      </a:r>
                      <a:r>
                        <a:rPr lang="de-DE" b="1" baseline="0" dirty="0" smtClean="0"/>
                        <a:t> </a:t>
                      </a:r>
                      <a:r>
                        <a:rPr lang="de-DE" b="1" baseline="0" dirty="0" err="1" smtClean="0"/>
                        <a:t>shortValue</a:t>
                      </a:r>
                      <a:r>
                        <a:rPr lang="de-DE" b="1" baseline="0" dirty="0" smtClean="0"/>
                        <a:t>(),</a:t>
                      </a:r>
                    </a:p>
                    <a:p>
                      <a:r>
                        <a:rPr lang="de-DE" b="1" baseline="0" dirty="0" err="1" smtClean="0"/>
                        <a:t>intValue</a:t>
                      </a:r>
                      <a:r>
                        <a:rPr lang="de-DE" b="1" baseline="0" dirty="0" smtClean="0"/>
                        <a:t>(), </a:t>
                      </a:r>
                      <a:r>
                        <a:rPr lang="de-DE" b="1" baseline="0" dirty="0" err="1" smtClean="0"/>
                        <a:t>longValue</a:t>
                      </a:r>
                      <a:r>
                        <a:rPr lang="de-DE" b="1" baseline="0" dirty="0" smtClean="0"/>
                        <a:t>(), </a:t>
                      </a:r>
                      <a:r>
                        <a:rPr lang="de-DE" b="1" baseline="0" dirty="0" err="1" smtClean="0"/>
                        <a:t>floatValue</a:t>
                      </a:r>
                      <a:r>
                        <a:rPr lang="de-DE" b="1" baseline="0" dirty="0" smtClean="0"/>
                        <a:t>(), </a:t>
                      </a:r>
                      <a:r>
                        <a:rPr lang="de-DE" b="1" baseline="0" dirty="0" err="1" smtClean="0"/>
                        <a:t>doubleValue</a:t>
                      </a:r>
                      <a:r>
                        <a:rPr lang="de-DE" b="1" baseline="0" dirty="0" smtClean="0"/>
                        <a:t>()</a:t>
                      </a:r>
                      <a:endParaRPr lang="de-DE" b="1" dirty="0"/>
                    </a:p>
                  </a:txBody>
                  <a:tcPr/>
                </a:tc>
              </a:tr>
              <a:tr h="449310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/>
                        <a:t>Short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>
                          <a:solidFill>
                            <a:srgbClr val="FF0000"/>
                          </a:solidFill>
                        </a:rPr>
                        <a:t>Gleiche Methode wie bei Byte!</a:t>
                      </a:r>
                      <a:endParaRPr lang="de-DE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49310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/>
                        <a:t>Integer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rgbClr val="FF0000"/>
                          </a:solidFill>
                        </a:rPr>
                        <a:t>Gleiche Methode wie bei Byte!</a:t>
                      </a:r>
                      <a:r>
                        <a:rPr lang="de-DE" b="1" dirty="0" smtClean="0"/>
                        <a:t>!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49310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/>
                        <a:t>Long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rgbClr val="FF0000"/>
                          </a:solidFill>
                        </a:rPr>
                        <a:t>Gleiche Methode wie bei Byte!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49310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/>
                        <a:t>Float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rgbClr val="FF0000"/>
                          </a:solidFill>
                        </a:rPr>
                        <a:t>Gleiche Methode wie bei Byte!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49310">
                <a:tc>
                  <a:txBody>
                    <a:bodyPr/>
                    <a:lstStyle/>
                    <a:p>
                      <a:pPr algn="l"/>
                      <a:r>
                        <a:rPr lang="de-DE" b="1" dirty="0" smtClean="0"/>
                        <a:t>Double</a:t>
                      </a:r>
                      <a:endParaRPr lang="de-D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 smtClean="0">
                          <a:solidFill>
                            <a:srgbClr val="FF0000"/>
                          </a:solidFill>
                        </a:rPr>
                        <a:t>Gleiche Methode wie bei Byte!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88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Ihre Veranstalter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algn="ctr"/>
            <a:r>
              <a:rPr lang="fr-FR" dirty="0" smtClean="0"/>
              <a:t>Oracle </a:t>
            </a:r>
            <a:r>
              <a:rPr lang="fr-FR" dirty="0" err="1"/>
              <a:t>Certified</a:t>
            </a:r>
            <a:r>
              <a:rPr lang="fr-FR" dirty="0"/>
              <a:t> Professional, Java SE 6 Programmer</a:t>
            </a:r>
            <a:br>
              <a:rPr lang="fr-FR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611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Autoboxing</a:t>
            </a:r>
            <a:r>
              <a:rPr lang="de-DE" dirty="0" smtClean="0"/>
              <a:t> und </a:t>
            </a:r>
            <a:r>
              <a:rPr lang="de-DE" dirty="0" err="1" smtClean="0"/>
              <a:t>Unboxing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36576" indent="0" algn="ctr">
              <a:buNone/>
            </a:pPr>
            <a:r>
              <a:rPr lang="de-DE" dirty="0" smtClean="0"/>
              <a:t>Automatische Typumwandlung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968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Show </a:t>
            </a:r>
            <a:r>
              <a:rPr lang="de-DE" dirty="0" err="1" smtClean="0"/>
              <a:t>me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code!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247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Typumwandlung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Einfaches Cast kann den Wert abschneiden</a:t>
            </a:r>
          </a:p>
        </p:txBody>
      </p:sp>
    </p:spTree>
    <p:extLst>
      <p:ext uri="{BB962C8B-B14F-4D97-AF65-F5344CB8AC3E}">
        <p14:creationId xmlns:p14="http://schemas.microsoft.com/office/powerpoint/2010/main" val="265152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Typumwandlung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525963"/>
          </a:xfrm>
        </p:spPr>
        <p:txBody>
          <a:bodyPr/>
          <a:lstStyle/>
          <a:p>
            <a:endParaRPr lang="de-DE" dirty="0" smtClean="0"/>
          </a:p>
          <a:p>
            <a:pPr marL="36576" indent="0">
              <a:buNone/>
            </a:pPr>
            <a:endParaRPr lang="de-DE" dirty="0" smtClean="0"/>
          </a:p>
          <a:p>
            <a:r>
              <a:rPr lang="de-DE" dirty="0" smtClean="0"/>
              <a:t>Kleines </a:t>
            </a:r>
            <a:r>
              <a:rPr lang="de-DE" dirty="0"/>
              <a:t>Wert in Grosses Wert ist OK</a:t>
            </a:r>
          </a:p>
          <a:p>
            <a:r>
              <a:rPr lang="de-DE" dirty="0"/>
              <a:t>Grosses Wert in Kleines Wert ist nicht Ok!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999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Show </a:t>
            </a:r>
            <a:r>
              <a:rPr lang="de-DE" dirty="0" err="1" smtClean="0"/>
              <a:t>me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code!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509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Referenztypen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844824"/>
            <a:ext cx="7906023" cy="3824623"/>
          </a:xfrm>
        </p:spPr>
      </p:pic>
      <p:sp>
        <p:nvSpPr>
          <p:cNvPr id="5" name="Textfeld 4"/>
          <p:cNvSpPr txBox="1"/>
          <p:nvPr/>
        </p:nvSpPr>
        <p:spPr>
          <a:xfrm>
            <a:off x="467544" y="5611306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Quelle: </a:t>
            </a:r>
            <a:r>
              <a:rPr lang="de-DE" dirty="0" err="1" smtClean="0"/>
              <a:t>https</a:t>
            </a:r>
            <a:r>
              <a:rPr lang="de-DE" dirty="0" smtClean="0"/>
              <a:t>://www.syfy.com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133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Entwurf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32" y="1340767"/>
            <a:ext cx="7652852" cy="5059315"/>
          </a:xfrm>
        </p:spPr>
      </p:pic>
    </p:spTree>
    <p:extLst>
      <p:ext uri="{BB962C8B-B14F-4D97-AF65-F5344CB8AC3E}">
        <p14:creationId xmlns:p14="http://schemas.microsoft.com/office/powerpoint/2010/main" val="215355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Grosse</a:t>
            </a:r>
            <a:r>
              <a:rPr lang="de-DE" dirty="0" smtClean="0"/>
              <a:t> Zahlen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36576" indent="0">
              <a:buNone/>
            </a:pPr>
            <a:endParaRPr lang="de-DE" dirty="0" smtClean="0"/>
          </a:p>
          <a:p>
            <a:r>
              <a:rPr lang="de-DE" dirty="0" smtClean="0"/>
              <a:t>Typischer Einsatz Versicherungen und Banken!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39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BigDecimal</a:t>
            </a:r>
            <a:r>
              <a:rPr lang="de-DE" dirty="0"/>
              <a:t> </a:t>
            </a:r>
            <a:r>
              <a:rPr lang="de-DE" dirty="0" smtClean="0"/>
              <a:t>Methoden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8922187"/>
              </p:ext>
            </p:extLst>
          </p:nvPr>
        </p:nvGraphicFramePr>
        <p:xfrm>
          <a:off x="457200" y="1600200"/>
          <a:ext cx="8219256" cy="30059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09628"/>
                <a:gridCol w="4109628"/>
              </a:tblGrid>
              <a:tr h="380301">
                <a:tc>
                  <a:txBody>
                    <a:bodyPr/>
                    <a:lstStyle/>
                    <a:p>
                      <a:r>
                        <a:rPr lang="de-DE" dirty="0" smtClean="0"/>
                        <a:t>Rückgabe Datentyp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Methode</a:t>
                      </a:r>
                      <a:r>
                        <a:rPr lang="de-DE" baseline="0" dirty="0" smtClean="0"/>
                        <a:t> Signatur</a:t>
                      </a:r>
                      <a:endParaRPr lang="de-DE" dirty="0"/>
                    </a:p>
                  </a:txBody>
                  <a:tcPr/>
                </a:tc>
              </a:tr>
              <a:tr h="656411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BigDecimal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add(</a:t>
                      </a:r>
                      <a:r>
                        <a:rPr lang="de-DE" dirty="0" err="1" smtClean="0"/>
                        <a:t>BigDecimal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augend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MathContext</a:t>
                      </a:r>
                      <a:r>
                        <a:rPr lang="de-DE" dirty="0" smtClean="0"/>
                        <a:t> mc)</a:t>
                      </a:r>
                      <a:endParaRPr lang="de-DE" dirty="0"/>
                    </a:p>
                  </a:txBody>
                  <a:tcPr/>
                </a:tc>
              </a:tr>
              <a:tr h="656411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BigDecimal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subtract</a:t>
                      </a:r>
                      <a:r>
                        <a:rPr lang="de-DE" dirty="0" smtClean="0"/>
                        <a:t>(</a:t>
                      </a:r>
                      <a:r>
                        <a:rPr lang="de-DE" dirty="0" err="1" smtClean="0"/>
                        <a:t>BigDecimal</a:t>
                      </a:r>
                      <a:r>
                        <a:rPr lang="de-DE" dirty="0" smtClean="0"/>
                        <a:t> subtrahend, </a:t>
                      </a:r>
                      <a:r>
                        <a:rPr lang="de-DE" dirty="0" err="1" smtClean="0"/>
                        <a:t>MathContext</a:t>
                      </a:r>
                      <a:r>
                        <a:rPr lang="de-DE" dirty="0" smtClean="0"/>
                        <a:t> mc)</a:t>
                      </a:r>
                      <a:endParaRPr lang="de-DE" dirty="0"/>
                    </a:p>
                  </a:txBody>
                  <a:tcPr/>
                </a:tc>
              </a:tr>
              <a:tr h="656411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BigDecimal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multiply</a:t>
                      </a:r>
                      <a:r>
                        <a:rPr lang="de-DE" dirty="0" smtClean="0"/>
                        <a:t>(</a:t>
                      </a:r>
                      <a:r>
                        <a:rPr lang="de-DE" dirty="0" err="1" smtClean="0"/>
                        <a:t>BigDecimal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multiplicand</a:t>
                      </a:r>
                      <a:r>
                        <a:rPr lang="de-DE" dirty="0" smtClean="0"/>
                        <a:t>, </a:t>
                      </a:r>
                      <a:r>
                        <a:rPr lang="de-DE" dirty="0" err="1" smtClean="0"/>
                        <a:t>MathContext</a:t>
                      </a:r>
                      <a:r>
                        <a:rPr lang="de-DE" dirty="0" smtClean="0"/>
                        <a:t> mc)</a:t>
                      </a:r>
                      <a:endParaRPr lang="de-DE" dirty="0"/>
                    </a:p>
                  </a:txBody>
                  <a:tcPr/>
                </a:tc>
              </a:tr>
              <a:tr h="656411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BigDecimal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divide</a:t>
                      </a:r>
                      <a:r>
                        <a:rPr lang="de-DE" dirty="0" smtClean="0"/>
                        <a:t>(</a:t>
                      </a:r>
                      <a:r>
                        <a:rPr lang="de-DE" dirty="0" err="1" smtClean="0"/>
                        <a:t>BigDecimal</a:t>
                      </a:r>
                      <a:r>
                        <a:rPr lang="de-DE" dirty="0" smtClean="0"/>
                        <a:t> divisor, </a:t>
                      </a:r>
                      <a:r>
                        <a:rPr lang="de-DE" dirty="0" err="1" smtClean="0"/>
                        <a:t>int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roundingMode</a:t>
                      </a:r>
                      <a:r>
                        <a:rPr lang="de-DE" dirty="0" smtClean="0"/>
                        <a:t>)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53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Show </a:t>
            </a:r>
            <a:r>
              <a:rPr lang="de-DE" dirty="0" err="1" smtClean="0"/>
              <a:t>me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code!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661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Ihre Veranstalter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algn="ctr"/>
            <a:r>
              <a:rPr lang="fr-FR" dirty="0" smtClean="0"/>
              <a:t>Oracle </a:t>
            </a:r>
            <a:r>
              <a:rPr lang="fr-FR" dirty="0" err="1"/>
              <a:t>Certified</a:t>
            </a:r>
            <a:r>
              <a:rPr lang="fr-FR" dirty="0"/>
              <a:t> Java EE </a:t>
            </a:r>
            <a:r>
              <a:rPr lang="fr-FR" dirty="0" smtClean="0"/>
              <a:t>6</a:t>
            </a:r>
            <a:br>
              <a:rPr lang="fr-FR" dirty="0" smtClean="0"/>
            </a:br>
            <a:r>
              <a:rPr lang="fr-FR" dirty="0" smtClean="0"/>
              <a:t> </a:t>
            </a:r>
            <a:r>
              <a:rPr lang="fr-FR" dirty="0"/>
              <a:t>Web Component </a:t>
            </a:r>
            <a:r>
              <a:rPr lang="fr-FR" dirty="0" err="1"/>
              <a:t>Developer</a:t>
            </a:r>
            <a:r>
              <a:rPr lang="fr-FR" dirty="0"/>
              <a:t/>
            </a:r>
            <a:br>
              <a:rPr lang="fr-FR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287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Next</a:t>
            </a:r>
            <a:r>
              <a:rPr lang="de-DE" dirty="0" smtClean="0"/>
              <a:t> on…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36576" indent="0" algn="ctr">
              <a:buNone/>
            </a:pPr>
            <a:r>
              <a:rPr lang="de-DE" sz="4800" dirty="0" err="1" smtClean="0"/>
              <a:t>Threadsichere</a:t>
            </a:r>
            <a:r>
              <a:rPr lang="de-DE" sz="4800" dirty="0" smtClean="0"/>
              <a:t> Typen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257340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Liste von </a:t>
            </a:r>
            <a:r>
              <a:rPr lang="de-DE" dirty="0" err="1" smtClean="0"/>
              <a:t>Threadsicheren</a:t>
            </a:r>
            <a:r>
              <a:rPr lang="de-DE" dirty="0" smtClean="0"/>
              <a:t> Typen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/>
              <a:t>Hashtable</a:t>
            </a:r>
            <a:endParaRPr lang="de-DE" b="1" dirty="0" smtClean="0"/>
          </a:p>
          <a:p>
            <a:r>
              <a:rPr lang="de-DE" b="1" dirty="0" smtClean="0"/>
              <a:t>Vector</a:t>
            </a:r>
          </a:p>
          <a:p>
            <a:r>
              <a:rPr lang="de-DE" b="1" dirty="0" smtClean="0"/>
              <a:t>Stack</a:t>
            </a:r>
          </a:p>
          <a:p>
            <a:r>
              <a:rPr lang="de-DE" b="1" dirty="0" err="1" smtClean="0"/>
              <a:t>StringBuffer</a:t>
            </a:r>
            <a:endParaRPr lang="de-DE" b="1" dirty="0" smtClean="0"/>
          </a:p>
          <a:p>
            <a:r>
              <a:rPr lang="de-DE" b="1" dirty="0" err="1" smtClean="0"/>
              <a:t>ConcurrentHashMap</a:t>
            </a:r>
            <a:endParaRPr lang="de-DE" b="1" dirty="0" smtClean="0"/>
          </a:p>
          <a:p>
            <a:r>
              <a:rPr lang="de-DE" b="1" dirty="0" err="1" smtClean="0"/>
              <a:t>SynchronizedHashMap</a:t>
            </a:r>
            <a:endParaRPr lang="de-DE" b="1" dirty="0" smtClean="0"/>
          </a:p>
          <a:p>
            <a:endParaRPr lang="de-DE" b="1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680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Next</a:t>
            </a:r>
            <a:r>
              <a:rPr lang="de-DE" dirty="0" smtClean="0"/>
              <a:t> on…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36576" indent="0" algn="ctr">
              <a:buNone/>
            </a:pPr>
            <a:r>
              <a:rPr lang="de-DE" sz="4800" dirty="0" smtClean="0"/>
              <a:t>Thread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174851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 Prozess mit vielen Threads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84784"/>
            <a:ext cx="8770094" cy="4385047"/>
          </a:xfrm>
        </p:spPr>
      </p:pic>
      <p:sp>
        <p:nvSpPr>
          <p:cNvPr id="5" name="Textfeld 4"/>
          <p:cNvSpPr txBox="1"/>
          <p:nvPr/>
        </p:nvSpPr>
        <p:spPr>
          <a:xfrm>
            <a:off x="179512" y="6032281"/>
            <a:ext cx="380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Quelle: </a:t>
            </a:r>
            <a:r>
              <a:rPr lang="de-DE" dirty="0" err="1" smtClean="0"/>
              <a:t>https</a:t>
            </a:r>
            <a:r>
              <a:rPr lang="de-DE" dirty="0" smtClean="0"/>
              <a:t>://</a:t>
            </a:r>
            <a:r>
              <a:rPr lang="de-DE" dirty="0" err="1" smtClean="0"/>
              <a:t>hips.hearstapps.com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501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Next</a:t>
            </a:r>
            <a:r>
              <a:rPr lang="de-DE" dirty="0" smtClean="0"/>
              <a:t> on…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36576" indent="0" algn="ctr">
              <a:buNone/>
            </a:pPr>
            <a:r>
              <a:rPr lang="de-DE" sz="4800" dirty="0" smtClean="0"/>
              <a:t>OOP Konzepte</a:t>
            </a:r>
            <a:endParaRPr lang="de-DE" sz="4800" dirty="0"/>
          </a:p>
        </p:txBody>
      </p:sp>
    </p:spTree>
    <p:extLst>
      <p:ext uri="{BB962C8B-B14F-4D97-AF65-F5344CB8AC3E}">
        <p14:creationId xmlns:p14="http://schemas.microsoft.com/office/powerpoint/2010/main" val="327432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Class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" indent="0">
              <a:buNone/>
            </a:pPr>
            <a:r>
              <a:rPr lang="de-DE" dirty="0" smtClean="0"/>
              <a:t>public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Father</a:t>
            </a:r>
            <a:r>
              <a:rPr lang="de-DE" dirty="0" smtClean="0"/>
              <a:t>{</a:t>
            </a:r>
          </a:p>
          <a:p>
            <a:pPr marL="36576" indent="0">
              <a:buNone/>
            </a:pPr>
            <a:r>
              <a:rPr lang="de-DE" dirty="0"/>
              <a:t> </a:t>
            </a:r>
            <a:r>
              <a:rPr lang="de-DE" dirty="0" smtClean="0"/>
              <a:t>  /*Rumpf besteht aus</a:t>
            </a:r>
          </a:p>
          <a:p>
            <a:pPr marL="36576" indent="0" defTabSz="358775">
              <a:buNone/>
            </a:pPr>
            <a:r>
              <a:rPr lang="de-DE" dirty="0"/>
              <a:t> </a:t>
            </a:r>
            <a:r>
              <a:rPr lang="de-DE" dirty="0" smtClean="0"/>
              <a:t>  Inneren Klassen (nicht unbedingt     	sinnvoll)</a:t>
            </a:r>
          </a:p>
          <a:p>
            <a:pPr marL="36576" indent="0">
              <a:buNone/>
            </a:pPr>
            <a:r>
              <a:rPr lang="de-DE" dirty="0"/>
              <a:t> </a:t>
            </a:r>
            <a:r>
              <a:rPr lang="de-DE" dirty="0" smtClean="0"/>
              <a:t>  Konstruktoren</a:t>
            </a:r>
            <a:br>
              <a:rPr lang="de-DE" dirty="0" smtClean="0"/>
            </a:br>
            <a:r>
              <a:rPr lang="de-DE" dirty="0" smtClean="0"/>
              <a:t>   Methoden</a:t>
            </a:r>
          </a:p>
          <a:p>
            <a:pPr marL="36576" indent="0">
              <a:buNone/>
            </a:pPr>
            <a:r>
              <a:rPr lang="de-DE" dirty="0" smtClean="0"/>
              <a:t>   Variablen*/</a:t>
            </a:r>
          </a:p>
          <a:p>
            <a:pPr marL="36576" indent="0">
              <a:buNone/>
            </a:pPr>
            <a:r>
              <a:rPr lang="de-DE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99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packages Zugriffe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private </a:t>
            </a:r>
            <a:r>
              <a:rPr lang="de-DE" dirty="0"/>
              <a:t>Zugriff nur </a:t>
            </a:r>
            <a:r>
              <a:rPr lang="de-DE" dirty="0" smtClean="0"/>
              <a:t>innerhalb der Klasse</a:t>
            </a:r>
          </a:p>
          <a:p>
            <a:r>
              <a:rPr lang="de-DE" dirty="0" err="1"/>
              <a:t>p</a:t>
            </a:r>
            <a:r>
              <a:rPr lang="de-DE" dirty="0" err="1" smtClean="0"/>
              <a:t>rotected</a:t>
            </a:r>
            <a:r>
              <a:rPr lang="de-DE" dirty="0" smtClean="0"/>
              <a:t> </a:t>
            </a:r>
            <a:r>
              <a:rPr lang="de-DE" dirty="0"/>
              <a:t>Zugriff </a:t>
            </a:r>
            <a:r>
              <a:rPr lang="de-DE" dirty="0" smtClean="0"/>
              <a:t>innerhalb der Klasse und durch die Vererbung</a:t>
            </a:r>
          </a:p>
          <a:p>
            <a:r>
              <a:rPr lang="de-DE" dirty="0" smtClean="0"/>
              <a:t>public Zugriff aus überall</a:t>
            </a:r>
          </a:p>
          <a:p>
            <a:r>
              <a:rPr lang="de-DE" dirty="0"/>
              <a:t>d</a:t>
            </a:r>
            <a:r>
              <a:rPr lang="de-DE" dirty="0" smtClean="0"/>
              <a:t>efault (Ohne Zugriffsmodifikator) innerhalb der Klasse und durch die Vererbung in desselben package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975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packages Zugriffe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524844" y="2240868"/>
            <a:ext cx="2088232" cy="504056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Verzeichnis A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28990" y="3305248"/>
            <a:ext cx="2304256" cy="5040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Verzeichnis B</a:t>
            </a:r>
            <a:endParaRPr lang="de-DE" dirty="0"/>
          </a:p>
        </p:txBody>
      </p:sp>
      <p:sp>
        <p:nvSpPr>
          <p:cNvPr id="6" name="Abgerundetes Rechteck 5"/>
          <p:cNvSpPr/>
          <p:nvPr/>
        </p:nvSpPr>
        <p:spPr>
          <a:xfrm>
            <a:off x="2286006" y="4629959"/>
            <a:ext cx="3024336" cy="43204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Verzeichnis C</a:t>
            </a:r>
            <a:endParaRPr lang="de-DE" dirty="0"/>
          </a:p>
        </p:txBody>
      </p:sp>
      <p:cxnSp>
        <p:nvCxnSpPr>
          <p:cNvPr id="8" name="Gewinkelte Verbindung 7"/>
          <p:cNvCxnSpPr>
            <a:endCxn id="5" idx="1"/>
          </p:cNvCxnSpPr>
          <p:nvPr/>
        </p:nvCxnSpPr>
        <p:spPr>
          <a:xfrm rot="16200000" flipH="1">
            <a:off x="637431" y="2865717"/>
            <a:ext cx="812352" cy="570765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winkelte Verbindung 9"/>
          <p:cNvCxnSpPr>
            <a:endCxn id="6" idx="1"/>
          </p:cNvCxnSpPr>
          <p:nvPr/>
        </p:nvCxnSpPr>
        <p:spPr>
          <a:xfrm rot="16200000" flipH="1">
            <a:off x="1362493" y="3922469"/>
            <a:ext cx="1036677" cy="81035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ine Ecke des Rechtecks schneiden 10"/>
          <p:cNvSpPr/>
          <p:nvPr/>
        </p:nvSpPr>
        <p:spPr>
          <a:xfrm>
            <a:off x="5821968" y="2276872"/>
            <a:ext cx="2046798" cy="432048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Klasse Vater</a:t>
            </a:r>
            <a:endParaRPr lang="de-DE" dirty="0"/>
          </a:p>
        </p:txBody>
      </p:sp>
      <p:sp>
        <p:nvSpPr>
          <p:cNvPr id="12" name="Eine Ecke des Rechtecks schneiden 11"/>
          <p:cNvSpPr/>
          <p:nvPr/>
        </p:nvSpPr>
        <p:spPr>
          <a:xfrm>
            <a:off x="5852543" y="3341252"/>
            <a:ext cx="2046799" cy="432048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Klasse Sohn</a:t>
            </a:r>
            <a:endParaRPr lang="de-DE" dirty="0"/>
          </a:p>
        </p:txBody>
      </p:sp>
      <p:sp>
        <p:nvSpPr>
          <p:cNvPr id="13" name="Eine Ecke des Rechtecks schneiden 12"/>
          <p:cNvSpPr/>
          <p:nvPr/>
        </p:nvSpPr>
        <p:spPr>
          <a:xfrm>
            <a:off x="5852543" y="4629959"/>
            <a:ext cx="2016224" cy="432048"/>
          </a:xfrm>
          <a:prstGeom prst="snip1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Klasse Tochter</a:t>
            </a:r>
            <a:endParaRPr lang="de-DE" dirty="0"/>
          </a:p>
        </p:txBody>
      </p:sp>
      <p:cxnSp>
        <p:nvCxnSpPr>
          <p:cNvPr id="15" name="Gerade Verbindung mit Pfeil 14"/>
          <p:cNvCxnSpPr>
            <a:stCxn id="4" idx="3"/>
            <a:endCxn id="11" idx="2"/>
          </p:cNvCxnSpPr>
          <p:nvPr/>
        </p:nvCxnSpPr>
        <p:spPr>
          <a:xfrm>
            <a:off x="2613076" y="2492896"/>
            <a:ext cx="3208892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5" idx="3"/>
            <a:endCxn id="12" idx="2"/>
          </p:cNvCxnSpPr>
          <p:nvPr/>
        </p:nvCxnSpPr>
        <p:spPr>
          <a:xfrm>
            <a:off x="3633246" y="3557276"/>
            <a:ext cx="2219297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6" idx="3"/>
            <a:endCxn id="13" idx="2"/>
          </p:cNvCxnSpPr>
          <p:nvPr/>
        </p:nvCxnSpPr>
        <p:spPr>
          <a:xfrm>
            <a:off x="5310342" y="4845983"/>
            <a:ext cx="542201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1328990" y="5589240"/>
            <a:ext cx="7126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Sohn und  Tochter können nur public und </a:t>
            </a:r>
            <a:r>
              <a:rPr lang="de-DE" dirty="0" err="1" smtClean="0"/>
              <a:t>protected</a:t>
            </a:r>
            <a:r>
              <a:rPr lang="de-DE" dirty="0" smtClean="0"/>
              <a:t> von Vater erben!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60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Show </a:t>
            </a:r>
            <a:r>
              <a:rPr lang="de-DE" dirty="0" err="1" smtClean="0"/>
              <a:t>me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code!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580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Andere Zugriffsmodifikatoren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abstract</a:t>
            </a:r>
          </a:p>
          <a:p>
            <a:r>
              <a:rPr lang="de-DE" dirty="0" smtClean="0"/>
              <a:t>final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846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Ihre Veranstalter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algn="ctr"/>
            <a:r>
              <a:rPr lang="fr-FR" dirty="0" smtClean="0"/>
              <a:t>IHK </a:t>
            </a:r>
            <a:r>
              <a:rPr lang="fr-FR" dirty="0" err="1"/>
              <a:t>Ausgebildeter</a:t>
            </a:r>
            <a:r>
              <a:rPr lang="fr-FR" dirty="0"/>
              <a:t> </a:t>
            </a:r>
            <a:r>
              <a:rPr lang="fr-FR" dirty="0" err="1"/>
              <a:t>Fachinformatiker</a:t>
            </a:r>
            <a:r>
              <a:rPr lang="fr-FR" dirty="0"/>
              <a:t/>
            </a:r>
            <a:br>
              <a:rPr lang="fr-FR" dirty="0"/>
            </a:br>
            <a:r>
              <a:rPr lang="fr-FR" dirty="0" err="1"/>
              <a:t>Anwendungsentwickler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304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Schnittstelle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" indent="0">
              <a:buNone/>
            </a:pPr>
            <a:endParaRPr lang="de-DE" dirty="0"/>
          </a:p>
          <a:p>
            <a:pPr marL="36576" indent="0">
              <a:buNone/>
            </a:pPr>
            <a:endParaRPr lang="de-DE" dirty="0" smtClean="0"/>
          </a:p>
          <a:p>
            <a:pPr marL="36576" indent="0">
              <a:buNone/>
            </a:pPr>
            <a:endParaRPr lang="de-DE" dirty="0"/>
          </a:p>
          <a:p>
            <a:pPr marL="36576" indent="0">
              <a:buNone/>
            </a:pPr>
            <a:r>
              <a:rPr lang="de-DE" dirty="0" smtClean="0"/>
              <a:t>  Ein Vertrag zwischen </a:t>
            </a:r>
            <a:r>
              <a:rPr lang="de-DE" dirty="0"/>
              <a:t>m</a:t>
            </a:r>
            <a:r>
              <a:rPr lang="de-DE" dirty="0" smtClean="0"/>
              <a:t>ehreren Klassen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96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Bedeutung von </a:t>
            </a:r>
            <a:r>
              <a:rPr lang="de-DE" dirty="0" err="1" smtClean="0"/>
              <a:t>this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referenziert ein Objekt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679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für </a:t>
            </a:r>
            <a:r>
              <a:rPr lang="de-DE" dirty="0" err="1" smtClean="0"/>
              <a:t>this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86662"/>
            <a:ext cx="7200800" cy="501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4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von Schnittstelle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" indent="0">
              <a:buNone/>
            </a:pPr>
            <a:r>
              <a:rPr lang="de-DE" dirty="0" smtClean="0"/>
              <a:t>interface </a:t>
            </a:r>
            <a:r>
              <a:rPr lang="de-DE" dirty="0" err="1" smtClean="0"/>
              <a:t>DogBehavior</a:t>
            </a:r>
            <a:r>
              <a:rPr lang="de-DE" dirty="0" smtClean="0"/>
              <a:t>{</a:t>
            </a:r>
          </a:p>
          <a:p>
            <a:pPr marL="36576" indent="0">
              <a:buNone/>
            </a:pPr>
            <a:r>
              <a:rPr lang="de-DE" dirty="0" smtClean="0"/>
              <a:t>   String </a:t>
            </a:r>
            <a:r>
              <a:rPr lang="de-DE" dirty="0" err="1" smtClean="0"/>
              <a:t>barking</a:t>
            </a:r>
            <a:r>
              <a:rPr lang="de-DE" dirty="0" smtClean="0"/>
              <a:t>();</a:t>
            </a:r>
          </a:p>
          <a:p>
            <a:pPr marL="36576" indent="0">
              <a:buNone/>
            </a:pPr>
            <a:r>
              <a:rPr lang="de-DE" dirty="0" smtClean="0"/>
              <a:t>   Integer </a:t>
            </a:r>
            <a:r>
              <a:rPr lang="de-DE" dirty="0" err="1" smtClean="0"/>
              <a:t>running</a:t>
            </a:r>
            <a:r>
              <a:rPr lang="de-DE" dirty="0" smtClean="0"/>
              <a:t>();</a:t>
            </a:r>
          </a:p>
          <a:p>
            <a:pPr marL="36576" indent="0">
              <a:buNone/>
            </a:pPr>
            <a:r>
              <a:rPr lang="de-DE" dirty="0" smtClean="0"/>
              <a:t>   Integer </a:t>
            </a:r>
            <a:r>
              <a:rPr lang="de-DE" dirty="0" err="1" smtClean="0"/>
              <a:t>jumping</a:t>
            </a:r>
            <a:r>
              <a:rPr lang="de-DE" dirty="0" smtClean="0"/>
              <a:t>();</a:t>
            </a:r>
          </a:p>
          <a:p>
            <a:pPr marL="36576" indent="0">
              <a:buNone/>
            </a:pPr>
            <a:r>
              <a:rPr lang="de-DE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114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Polymorphie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36576" indent="0">
              <a:buNone/>
            </a:pPr>
            <a:endParaRPr lang="de-DE" dirty="0" smtClean="0"/>
          </a:p>
          <a:p>
            <a:r>
              <a:rPr lang="de-DE" dirty="0" smtClean="0"/>
              <a:t>Überladen von Methoden</a:t>
            </a:r>
          </a:p>
          <a:p>
            <a:r>
              <a:rPr lang="de-DE" dirty="0" smtClean="0"/>
              <a:t>Überschreiben von Methoden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469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Überladen von Methoden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36576" indent="0">
              <a:buNone/>
            </a:pPr>
            <a:endParaRPr lang="de-DE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975326" y="2113290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public String </a:t>
            </a:r>
            <a:r>
              <a:rPr lang="de-DE" dirty="0" err="1" smtClean="0"/>
              <a:t>writeArticle</a:t>
            </a:r>
            <a:r>
              <a:rPr lang="de-DE" dirty="0" smtClean="0"/>
              <a:t>(String </a:t>
            </a:r>
            <a:r>
              <a:rPr lang="de-DE" dirty="0" err="1" smtClean="0"/>
              <a:t>description</a:t>
            </a:r>
            <a:r>
              <a:rPr lang="de-DE" dirty="0" smtClean="0"/>
              <a:t>){</a:t>
            </a:r>
          </a:p>
          <a:p>
            <a:r>
              <a:rPr lang="de-DE" dirty="0" smtClean="0"/>
              <a:t>   return </a:t>
            </a:r>
            <a:r>
              <a:rPr lang="de-DE" dirty="0" err="1" smtClean="0"/>
              <a:t>description</a:t>
            </a:r>
            <a:r>
              <a:rPr lang="de-DE" dirty="0" smtClean="0"/>
              <a:t>;</a:t>
            </a:r>
          </a:p>
          <a:p>
            <a:r>
              <a:rPr lang="de-DE" dirty="0"/>
              <a:t>}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899592" y="3640337"/>
            <a:ext cx="6219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//Überladen!</a:t>
            </a:r>
          </a:p>
          <a:p>
            <a:r>
              <a:rPr lang="de-DE" dirty="0" smtClean="0"/>
              <a:t>public String </a:t>
            </a:r>
            <a:r>
              <a:rPr lang="de-DE" dirty="0" err="1" smtClean="0"/>
              <a:t>writeArticle</a:t>
            </a:r>
            <a:r>
              <a:rPr lang="de-DE" dirty="0" smtClean="0"/>
              <a:t>(String </a:t>
            </a:r>
            <a:r>
              <a:rPr lang="de-DE" dirty="0" err="1" smtClean="0"/>
              <a:t>description</a:t>
            </a:r>
            <a:r>
              <a:rPr lang="de-DE" dirty="0" smtClean="0"/>
              <a:t>, Integer </a:t>
            </a:r>
            <a:r>
              <a:rPr lang="de-DE" dirty="0" err="1" smtClean="0"/>
              <a:t>Age</a:t>
            </a:r>
            <a:r>
              <a:rPr lang="de-DE" dirty="0" smtClean="0"/>
              <a:t>){</a:t>
            </a:r>
          </a:p>
          <a:p>
            <a:r>
              <a:rPr lang="de-DE" dirty="0" smtClean="0"/>
              <a:t>   return </a:t>
            </a:r>
            <a:r>
              <a:rPr lang="de-DE" dirty="0" err="1" smtClean="0"/>
              <a:t>description</a:t>
            </a:r>
            <a:r>
              <a:rPr lang="de-DE" dirty="0" smtClean="0"/>
              <a:t>+</a:t>
            </a:r>
            <a:r>
              <a:rPr lang="de-DE" dirty="0" err="1" smtClean="0"/>
              <a:t>Integer.toString</a:t>
            </a:r>
            <a:r>
              <a:rPr lang="de-DE" dirty="0" smtClean="0"/>
              <a:t>(</a:t>
            </a:r>
            <a:r>
              <a:rPr lang="de-DE" dirty="0" err="1" smtClean="0"/>
              <a:t>Age</a:t>
            </a:r>
            <a:r>
              <a:rPr lang="de-DE" dirty="0" smtClean="0"/>
              <a:t>);</a:t>
            </a:r>
          </a:p>
          <a:p>
            <a:r>
              <a:rPr lang="de-DE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410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Überschreiben von Methoden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975326" y="2113290"/>
            <a:ext cx="5616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class</a:t>
            </a:r>
            <a:r>
              <a:rPr lang="de-DE" dirty="0" smtClean="0"/>
              <a:t> Journalist(){</a:t>
            </a:r>
          </a:p>
          <a:p>
            <a:r>
              <a:rPr lang="de-DE" dirty="0" smtClean="0"/>
              <a:t>  public String </a:t>
            </a:r>
            <a:r>
              <a:rPr lang="de-DE" dirty="0" err="1" smtClean="0"/>
              <a:t>writeArticle</a:t>
            </a:r>
            <a:r>
              <a:rPr lang="de-DE" dirty="0" smtClean="0"/>
              <a:t>(String </a:t>
            </a:r>
            <a:r>
              <a:rPr lang="de-DE" dirty="0" err="1" smtClean="0"/>
              <a:t>description</a:t>
            </a:r>
            <a:r>
              <a:rPr lang="de-DE" dirty="0" smtClean="0"/>
              <a:t>){</a:t>
            </a:r>
          </a:p>
          <a:p>
            <a:r>
              <a:rPr lang="de-DE" dirty="0" smtClean="0"/>
              <a:t>     return </a:t>
            </a:r>
            <a:r>
              <a:rPr lang="de-DE" dirty="0" err="1" smtClean="0"/>
              <a:t>description</a:t>
            </a:r>
            <a:r>
              <a:rPr lang="de-DE" dirty="0" smtClean="0"/>
              <a:t>+“ </a:t>
            </a:r>
            <a:r>
              <a:rPr lang="de-DE" dirty="0" err="1" smtClean="0"/>
              <a:t>written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JournalistName</a:t>
            </a:r>
            <a:r>
              <a:rPr lang="de-DE" dirty="0" smtClean="0"/>
              <a:t>“;</a:t>
            </a:r>
          </a:p>
          <a:p>
            <a:r>
              <a:rPr lang="de-DE" dirty="0" smtClean="0"/>
              <a:t>  }</a:t>
            </a:r>
          </a:p>
          <a:p>
            <a:r>
              <a:rPr lang="de-DE" dirty="0"/>
              <a:t>}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106258" y="4077072"/>
            <a:ext cx="5616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/>
              <a:t>J</a:t>
            </a:r>
            <a:r>
              <a:rPr lang="de-DE" dirty="0" err="1" smtClean="0"/>
              <a:t>ournalistTrainee</a:t>
            </a:r>
            <a:r>
              <a:rPr lang="de-DE" dirty="0" smtClean="0"/>
              <a:t> </a:t>
            </a:r>
            <a:r>
              <a:rPr lang="de-DE" dirty="0" err="1" smtClean="0"/>
              <a:t>extends</a:t>
            </a:r>
            <a:r>
              <a:rPr lang="de-DE" dirty="0" smtClean="0"/>
              <a:t> Journalist(){</a:t>
            </a:r>
          </a:p>
          <a:p>
            <a:r>
              <a:rPr lang="de-DE" dirty="0" smtClean="0"/>
              <a:t>   public String </a:t>
            </a:r>
            <a:r>
              <a:rPr lang="de-DE" dirty="0" err="1" smtClean="0"/>
              <a:t>writeArticle</a:t>
            </a:r>
            <a:r>
              <a:rPr lang="de-DE" dirty="0" smtClean="0"/>
              <a:t>(String </a:t>
            </a:r>
            <a:r>
              <a:rPr lang="de-DE" dirty="0" err="1" smtClean="0"/>
              <a:t>description</a:t>
            </a:r>
            <a:r>
              <a:rPr lang="de-DE" dirty="0" smtClean="0"/>
              <a:t>){</a:t>
            </a:r>
          </a:p>
          <a:p>
            <a:r>
              <a:rPr lang="de-DE" dirty="0" smtClean="0"/>
              <a:t>     return </a:t>
            </a:r>
            <a:r>
              <a:rPr lang="de-DE" dirty="0" err="1" smtClean="0"/>
              <a:t>description</a:t>
            </a:r>
            <a:r>
              <a:rPr lang="de-DE" dirty="0" smtClean="0"/>
              <a:t>+“ </a:t>
            </a:r>
            <a:r>
              <a:rPr lang="de-DE" dirty="0" err="1" smtClean="0"/>
              <a:t>written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TraineeName</a:t>
            </a:r>
            <a:r>
              <a:rPr lang="de-DE" dirty="0" smtClean="0"/>
              <a:t>“;</a:t>
            </a:r>
          </a:p>
          <a:p>
            <a:r>
              <a:rPr lang="de-DE" dirty="0" smtClean="0"/>
              <a:t>   }</a:t>
            </a:r>
          </a:p>
          <a:p>
            <a:r>
              <a:rPr lang="de-DE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4144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 Besonderheiten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Statisches binden</a:t>
            </a:r>
          </a:p>
          <a:p>
            <a:r>
              <a:rPr lang="de-DE" dirty="0" smtClean="0"/>
              <a:t>Dynamisches 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167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Entwurfsmuster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Erzeugunsmuster</a:t>
            </a:r>
            <a:r>
              <a:rPr lang="de-DE" dirty="0" smtClean="0"/>
              <a:t> (</a:t>
            </a:r>
            <a:r>
              <a:rPr lang="de-DE" dirty="0" err="1" smtClean="0"/>
              <a:t>factory</a:t>
            </a:r>
            <a:r>
              <a:rPr lang="de-DE" dirty="0" smtClean="0"/>
              <a:t>, singleton und etc)</a:t>
            </a:r>
          </a:p>
          <a:p>
            <a:r>
              <a:rPr lang="de-DE" dirty="0" smtClean="0"/>
              <a:t>Strukturmuster (adapter, bridge und etc)</a:t>
            </a:r>
          </a:p>
          <a:p>
            <a:r>
              <a:rPr lang="de-DE" dirty="0" smtClean="0"/>
              <a:t>Verhaltensmuster (</a:t>
            </a:r>
            <a:r>
              <a:rPr lang="de-DE" dirty="0" err="1" smtClean="0"/>
              <a:t>observer</a:t>
            </a:r>
            <a:r>
              <a:rPr lang="de-DE" dirty="0" smtClean="0"/>
              <a:t>, </a:t>
            </a:r>
            <a:r>
              <a:rPr lang="de-DE" dirty="0" err="1" smtClean="0"/>
              <a:t>interceptor</a:t>
            </a:r>
            <a:r>
              <a:rPr lang="de-DE" dirty="0" smtClean="0"/>
              <a:t> und etc)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739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Bücher über Entwurfsmuster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891" y="1600200"/>
            <a:ext cx="3960217" cy="4525963"/>
          </a:xfrm>
        </p:spPr>
      </p:pic>
      <p:sp>
        <p:nvSpPr>
          <p:cNvPr id="5" name="Textfeld 4"/>
          <p:cNvSpPr txBox="1"/>
          <p:nvPr/>
        </p:nvSpPr>
        <p:spPr>
          <a:xfrm>
            <a:off x="2699792" y="620547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Seitenanzahl: 619 Seiten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578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Tätigkeiten als Freiberufler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pPr algn="ctr"/>
            <a:r>
              <a:rPr lang="de-DE" dirty="0" smtClean="0"/>
              <a:t>Ermittlung </a:t>
            </a:r>
            <a:r>
              <a:rPr lang="de-DE" dirty="0"/>
              <a:t>von Anforderungen und die</a:t>
            </a:r>
          </a:p>
          <a:p>
            <a:pPr marL="36576" indent="0" algn="ctr">
              <a:buNone/>
            </a:pPr>
            <a:r>
              <a:rPr lang="de-DE" dirty="0"/>
              <a:t>Implementierung der Fachanforderungen des Kunden</a:t>
            </a:r>
          </a:p>
        </p:txBody>
      </p:sp>
    </p:spTree>
    <p:extLst>
      <p:ext uri="{BB962C8B-B14F-4D97-AF65-F5344CB8AC3E}">
        <p14:creationId xmlns:p14="http://schemas.microsoft.com/office/powerpoint/2010/main" val="216683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Bücher über Entwurfsmuster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699792" y="620547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Seitenanzahl: 357 Seiten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75" y="1600200"/>
            <a:ext cx="3679449" cy="4525963"/>
          </a:xfrm>
        </p:spPr>
      </p:pic>
    </p:spTree>
    <p:extLst>
      <p:ext uri="{BB962C8B-B14F-4D97-AF65-F5344CB8AC3E}">
        <p14:creationId xmlns:p14="http://schemas.microsoft.com/office/powerpoint/2010/main" val="225046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Bücher über Entwurfsmuster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699792" y="620547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Seitenanzahl: 400 Seiten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01" y="1600200"/>
            <a:ext cx="3605997" cy="4525963"/>
          </a:xfrm>
        </p:spPr>
      </p:pic>
    </p:spTree>
    <p:extLst>
      <p:ext uri="{BB962C8B-B14F-4D97-AF65-F5344CB8AC3E}">
        <p14:creationId xmlns:p14="http://schemas.microsoft.com/office/powerpoint/2010/main" val="362874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Bücher über Entwurfsmuster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699792" y="620547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Seitenanzahl: 395 Seiten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88" y="1600200"/>
            <a:ext cx="3511224" cy="4525963"/>
          </a:xfrm>
        </p:spPr>
      </p:pic>
    </p:spTree>
    <p:extLst>
      <p:ext uri="{BB962C8B-B14F-4D97-AF65-F5344CB8AC3E}">
        <p14:creationId xmlns:p14="http://schemas.microsoft.com/office/powerpoint/2010/main" val="3852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Bücher über Entwurfsmuster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699792" y="620547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Seitenanzahl: 429 Seiten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204" y="1303618"/>
            <a:ext cx="3973988" cy="4822546"/>
          </a:xfrm>
        </p:spPr>
      </p:pic>
    </p:spTree>
    <p:extLst>
      <p:ext uri="{BB962C8B-B14F-4D97-AF65-F5344CB8AC3E}">
        <p14:creationId xmlns:p14="http://schemas.microsoft.com/office/powerpoint/2010/main" val="114951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Softwarearchitektur Probleme!?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Erfahrungen aus der Praxis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850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UML als Allzweckwaffe?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36576" indent="0" algn="ctr">
              <a:buNone/>
            </a:pPr>
            <a:r>
              <a:rPr lang="de-DE" dirty="0" smtClean="0"/>
              <a:t>UML ist nur ein weiteres Mittel der Kommunikation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948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Gängige UML Konzepte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36576" indent="0">
              <a:buNone/>
            </a:pPr>
            <a:endParaRPr lang="de-DE" dirty="0"/>
          </a:p>
          <a:p>
            <a:r>
              <a:rPr lang="de-DE" dirty="0" smtClean="0"/>
              <a:t>Assoziation</a:t>
            </a:r>
          </a:p>
          <a:p>
            <a:r>
              <a:rPr lang="de-DE" dirty="0" smtClean="0"/>
              <a:t>Aggregation</a:t>
            </a:r>
          </a:p>
          <a:p>
            <a:r>
              <a:rPr lang="de-DE" dirty="0" smtClean="0"/>
              <a:t>Komposition</a:t>
            </a:r>
          </a:p>
          <a:p>
            <a:r>
              <a:rPr lang="de-DE" dirty="0" smtClean="0"/>
              <a:t>Generalisierung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920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UML Assoziation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36576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96752"/>
            <a:ext cx="6552728" cy="496061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953858" y="6326858"/>
            <a:ext cx="2501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Quelle</a:t>
            </a:r>
            <a:r>
              <a:rPr lang="de-DE" dirty="0"/>
              <a:t>: RWTH Aachen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068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UML Aggregation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36576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395536" y="6264187"/>
            <a:ext cx="432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Quelle</a:t>
            </a:r>
            <a:r>
              <a:rPr lang="de-DE" dirty="0"/>
              <a:t>: Karlsruhe Institute of Technology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276872"/>
            <a:ext cx="8424936" cy="163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3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UML Komposition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36576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395536" y="6264187"/>
            <a:ext cx="432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Quelle</a:t>
            </a:r>
            <a:r>
              <a:rPr lang="de-DE" dirty="0"/>
              <a:t>: Karlsruhe Institute of Technology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20888"/>
            <a:ext cx="8693615" cy="210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2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Tätigkeiten als Freiberufler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algn="ctr"/>
            <a:r>
              <a:rPr lang="de-DE" dirty="0" smtClean="0"/>
              <a:t>Weiterentwicklung </a:t>
            </a:r>
            <a:r>
              <a:rPr lang="de-DE" dirty="0"/>
              <a:t>von bereits laufenden Kunden Projekten</a:t>
            </a:r>
          </a:p>
        </p:txBody>
      </p:sp>
    </p:spTree>
    <p:extLst>
      <p:ext uri="{BB962C8B-B14F-4D97-AF65-F5344CB8AC3E}">
        <p14:creationId xmlns:p14="http://schemas.microsoft.com/office/powerpoint/2010/main" val="28367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UML Generalisierung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36576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915816" y="1484784"/>
            <a:ext cx="2519159" cy="1224136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 smtClean="0"/>
              <a:t>Vater</a:t>
            </a:r>
            <a:endParaRPr lang="de-DE" sz="3600" dirty="0"/>
          </a:p>
        </p:txBody>
      </p:sp>
      <p:sp>
        <p:nvSpPr>
          <p:cNvPr id="7" name="Rechteck 6"/>
          <p:cNvSpPr/>
          <p:nvPr/>
        </p:nvSpPr>
        <p:spPr>
          <a:xfrm>
            <a:off x="2882308" y="4365104"/>
            <a:ext cx="2519159" cy="115212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 smtClean="0"/>
              <a:t>Sohn</a:t>
            </a:r>
            <a:endParaRPr lang="de-DE" sz="3600" dirty="0"/>
          </a:p>
        </p:txBody>
      </p:sp>
      <p:sp>
        <p:nvSpPr>
          <p:cNvPr id="8" name="Pfeil nach oben 7"/>
          <p:cNvSpPr/>
          <p:nvPr/>
        </p:nvSpPr>
        <p:spPr>
          <a:xfrm>
            <a:off x="3998838" y="2708920"/>
            <a:ext cx="286097" cy="165618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3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UML Hat und ist eine Beziehung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 marL="36576" indent="0">
              <a:buNone/>
            </a:pPr>
            <a:endParaRPr lang="de-DE" dirty="0"/>
          </a:p>
          <a:p>
            <a:pPr marL="36576" indent="0">
              <a:buNone/>
            </a:pP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475656" y="1988840"/>
            <a:ext cx="1845915" cy="8640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Auto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475656" y="4149080"/>
            <a:ext cx="1818344" cy="100811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TeslaRoadster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5220072" y="4149080"/>
            <a:ext cx="2160240" cy="100811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Elektromotor</a:t>
            </a:r>
            <a:endParaRPr lang="de-DE" dirty="0"/>
          </a:p>
        </p:txBody>
      </p:sp>
      <p:cxnSp>
        <p:nvCxnSpPr>
          <p:cNvPr id="12" name="Gerade Verbindung mit Pfeil 11"/>
          <p:cNvCxnSpPr>
            <a:stCxn id="9" idx="0"/>
            <a:endCxn id="5" idx="2"/>
          </p:cNvCxnSpPr>
          <p:nvPr/>
        </p:nvCxnSpPr>
        <p:spPr>
          <a:xfrm flipV="1">
            <a:off x="2384828" y="2852936"/>
            <a:ext cx="13786" cy="1296144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>
            <a:stCxn id="9" idx="3"/>
            <a:endCxn id="10" idx="1"/>
          </p:cNvCxnSpPr>
          <p:nvPr/>
        </p:nvCxnSpPr>
        <p:spPr>
          <a:xfrm>
            <a:off x="3294000" y="4653136"/>
            <a:ext cx="1926072" cy="0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winkelte Verbindung 17"/>
          <p:cNvCxnSpPr/>
          <p:nvPr/>
        </p:nvCxnSpPr>
        <p:spPr>
          <a:xfrm rot="10800000" flipV="1">
            <a:off x="2529486" y="2852935"/>
            <a:ext cx="3482675" cy="792089"/>
          </a:xfrm>
          <a:prstGeom prst="bentConnector3">
            <a:avLst/>
          </a:prstGeom>
          <a:ln w="28575">
            <a:solidFill>
              <a:srgbClr val="FF0000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 flipV="1">
            <a:off x="4139952" y="4653136"/>
            <a:ext cx="0" cy="1080120"/>
          </a:xfrm>
          <a:prstGeom prst="straightConnector1">
            <a:avLst/>
          </a:prstGeom>
          <a:ln w="28575">
            <a:solidFill>
              <a:srgbClr val="FF0000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4139952" y="5733256"/>
            <a:ext cx="2304256" cy="0"/>
          </a:xfrm>
          <a:prstGeom prst="line">
            <a:avLst/>
          </a:prstGeom>
          <a:ln w="28575">
            <a:solidFill>
              <a:srgbClr val="FF0000"/>
            </a:solidFill>
            <a:tailEnd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/>
        </p:nvSpPr>
        <p:spPr>
          <a:xfrm>
            <a:off x="4427984" y="245101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is</a:t>
            </a:r>
            <a:r>
              <a:rPr lang="de-DE" dirty="0" smtClean="0"/>
              <a:t> a / ist ein</a:t>
            </a:r>
            <a:endParaRPr lang="de-DE" dirty="0"/>
          </a:p>
        </p:txBody>
      </p:sp>
      <p:sp>
        <p:nvSpPr>
          <p:cNvPr id="40" name="Textfeld 39"/>
          <p:cNvSpPr txBox="1"/>
          <p:nvPr/>
        </p:nvSpPr>
        <p:spPr>
          <a:xfrm>
            <a:off x="4492349" y="538556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has a / hat ein</a:t>
            </a:r>
            <a:endParaRPr lang="de-DE" dirty="0"/>
          </a:p>
        </p:txBody>
      </p:sp>
      <p:sp>
        <p:nvSpPr>
          <p:cNvPr id="4" name="Flussdiagramm: Verzweigung 3"/>
          <p:cNvSpPr/>
          <p:nvPr/>
        </p:nvSpPr>
        <p:spPr>
          <a:xfrm>
            <a:off x="3275856" y="4509120"/>
            <a:ext cx="485912" cy="288032"/>
          </a:xfrm>
          <a:prstGeom prst="flowChartDecision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39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Java Code für UML Beziehungen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" indent="0">
              <a:buNone/>
            </a:pPr>
            <a:r>
              <a:rPr lang="de-DE" dirty="0" smtClean="0"/>
              <a:t>public </a:t>
            </a:r>
            <a:r>
              <a:rPr lang="de-DE" dirty="0" err="1" smtClean="0"/>
              <a:t>class</a:t>
            </a:r>
            <a:r>
              <a:rPr lang="de-DE" dirty="0" smtClean="0"/>
              <a:t> Auto{</a:t>
            </a:r>
          </a:p>
          <a:p>
            <a:pPr marL="36576" indent="0">
              <a:buNone/>
            </a:pPr>
            <a:r>
              <a:rPr lang="de-DE" dirty="0" smtClean="0"/>
              <a:t>   private Integer </a:t>
            </a:r>
            <a:r>
              <a:rPr lang="de-DE" dirty="0" err="1" smtClean="0"/>
              <a:t>amountOfWheels</a:t>
            </a:r>
            <a:r>
              <a:rPr lang="de-DE" dirty="0" smtClean="0"/>
              <a:t>;</a:t>
            </a:r>
          </a:p>
          <a:p>
            <a:pPr marL="36576" indent="0">
              <a:buNone/>
            </a:pPr>
            <a:r>
              <a:rPr lang="de-DE" dirty="0"/>
              <a:t> </a:t>
            </a:r>
            <a:r>
              <a:rPr lang="de-DE" dirty="0" smtClean="0"/>
              <a:t>  private Integer </a:t>
            </a:r>
            <a:r>
              <a:rPr lang="de-DE" dirty="0" err="1" smtClean="0"/>
              <a:t>amountOfSpotlight</a:t>
            </a:r>
            <a:r>
              <a:rPr lang="de-DE" dirty="0" smtClean="0"/>
              <a:t>;</a:t>
            </a:r>
          </a:p>
          <a:p>
            <a:pPr marL="36576" indent="0">
              <a:buNone/>
            </a:pPr>
            <a:r>
              <a:rPr lang="de-DE" dirty="0"/>
              <a:t> </a:t>
            </a:r>
            <a:r>
              <a:rPr lang="de-DE" dirty="0" smtClean="0"/>
              <a:t>  private String </a:t>
            </a:r>
            <a:r>
              <a:rPr lang="de-DE" dirty="0" err="1" smtClean="0"/>
              <a:t>carType</a:t>
            </a:r>
            <a:r>
              <a:rPr lang="de-DE" dirty="0" smtClean="0"/>
              <a:t>;</a:t>
            </a:r>
          </a:p>
          <a:p>
            <a:pPr marL="36576" indent="0">
              <a:buNone/>
            </a:pPr>
            <a:r>
              <a:rPr lang="de-DE" dirty="0" smtClean="0"/>
              <a:t>}</a:t>
            </a:r>
          </a:p>
          <a:p>
            <a:pPr marL="36576" indent="0">
              <a:buNone/>
            </a:pPr>
            <a:r>
              <a:rPr lang="de-DE" dirty="0" smtClean="0"/>
              <a:t>public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TeslaRoadster</a:t>
            </a:r>
            <a:r>
              <a:rPr lang="de-DE" dirty="0" smtClean="0"/>
              <a:t> </a:t>
            </a:r>
            <a:r>
              <a:rPr lang="de-DE" dirty="0" err="1" smtClean="0"/>
              <a:t>extends</a:t>
            </a:r>
            <a:r>
              <a:rPr lang="de-DE" dirty="0" smtClean="0"/>
              <a:t> Auto{</a:t>
            </a:r>
          </a:p>
          <a:p>
            <a:pPr marL="36576" indent="0">
              <a:buNone/>
            </a:pPr>
            <a:r>
              <a:rPr lang="de-DE" dirty="0"/>
              <a:t> </a:t>
            </a:r>
            <a:r>
              <a:rPr lang="de-DE" dirty="0" smtClean="0"/>
              <a:t>  private </a:t>
            </a:r>
            <a:r>
              <a:rPr lang="de-DE" dirty="0" err="1" smtClean="0"/>
              <a:t>ElektroMotor</a:t>
            </a:r>
            <a:r>
              <a:rPr lang="de-DE" dirty="0" smtClean="0"/>
              <a:t> </a:t>
            </a:r>
            <a:r>
              <a:rPr lang="de-DE" dirty="0" err="1" smtClean="0"/>
              <a:t>elektroMotorObj</a:t>
            </a:r>
            <a:r>
              <a:rPr lang="de-DE" dirty="0" smtClean="0"/>
              <a:t>;</a:t>
            </a:r>
          </a:p>
          <a:p>
            <a:pPr marL="36576" indent="0">
              <a:buNone/>
            </a:pPr>
            <a:r>
              <a:rPr lang="de-DE" dirty="0" smtClean="0"/>
              <a:t>}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024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Enterprise „Architektur“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32" y="1600200"/>
            <a:ext cx="6604936" cy="4525963"/>
          </a:xfrm>
        </p:spPr>
      </p:pic>
      <p:sp>
        <p:nvSpPr>
          <p:cNvPr id="5" name="Textfeld 4"/>
          <p:cNvSpPr txBox="1"/>
          <p:nvPr/>
        </p:nvSpPr>
        <p:spPr>
          <a:xfrm>
            <a:off x="827584" y="6216947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Quelle: </a:t>
            </a:r>
            <a:r>
              <a:rPr lang="de-DE" dirty="0" err="1" smtClean="0"/>
              <a:t>https</a:t>
            </a:r>
            <a:r>
              <a:rPr lang="de-DE" dirty="0" smtClean="0"/>
              <a:t>://</a:t>
            </a:r>
            <a:r>
              <a:rPr lang="de-DE" dirty="0" err="1" smtClean="0"/>
              <a:t>showmeinstitute.org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963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Bücher über Softwarearchitektur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340768"/>
            <a:ext cx="3768530" cy="4925716"/>
          </a:xfrm>
        </p:spPr>
      </p:pic>
      <p:sp>
        <p:nvSpPr>
          <p:cNvPr id="7" name="Textfeld 6"/>
          <p:cNvSpPr txBox="1"/>
          <p:nvPr/>
        </p:nvSpPr>
        <p:spPr>
          <a:xfrm>
            <a:off x="2771800" y="6381328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Seitenanzahl: 817 Seiten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061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Bücher über Softwarearchitektur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2771800" y="6381328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Seitenanzahl: 624 Seiten</a:t>
            </a:r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422" y="1340768"/>
            <a:ext cx="3614225" cy="4752268"/>
          </a:xfrm>
        </p:spPr>
      </p:pic>
    </p:spTree>
    <p:extLst>
      <p:ext uri="{BB962C8B-B14F-4D97-AF65-F5344CB8AC3E}">
        <p14:creationId xmlns:p14="http://schemas.microsoft.com/office/powerpoint/2010/main" val="149157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Bücher über Softwarearchitektur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2771800" y="6381328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Seitenanzahl: 274 Seiten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461" y="1600200"/>
            <a:ext cx="3514699" cy="4696497"/>
          </a:xfrm>
        </p:spPr>
      </p:pic>
    </p:spTree>
    <p:extLst>
      <p:ext uri="{BB962C8B-B14F-4D97-AF65-F5344CB8AC3E}">
        <p14:creationId xmlns:p14="http://schemas.microsoft.com/office/powerpoint/2010/main" val="125366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Next</a:t>
            </a:r>
            <a:r>
              <a:rPr lang="de-DE" dirty="0" smtClean="0"/>
              <a:t> on…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36576" indent="0">
              <a:buNone/>
            </a:pPr>
            <a:r>
              <a:rPr lang="de-DE" sz="4800" dirty="0" err="1"/>
              <a:t>Maven</a:t>
            </a:r>
            <a:r>
              <a:rPr lang="de-DE" sz="4800" dirty="0"/>
              <a:t> als Bauwerkzeug</a:t>
            </a:r>
          </a:p>
        </p:txBody>
      </p:sp>
    </p:spTree>
    <p:extLst>
      <p:ext uri="{BB962C8B-B14F-4D97-AF65-F5344CB8AC3E}">
        <p14:creationId xmlns:p14="http://schemas.microsoft.com/office/powerpoint/2010/main" val="30751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Maven</a:t>
            </a:r>
            <a:r>
              <a:rPr lang="de-DE" dirty="0" smtClean="0"/>
              <a:t> in Querschnitt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Hilft bei der Bau von Java /Java EE Projekten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484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Maven</a:t>
            </a:r>
            <a:r>
              <a:rPr lang="de-DE" dirty="0" smtClean="0"/>
              <a:t> Bauprozess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19" y="1600200"/>
            <a:ext cx="7016361" cy="4525963"/>
          </a:xfrm>
        </p:spPr>
      </p:pic>
      <p:sp>
        <p:nvSpPr>
          <p:cNvPr id="5" name="Textfeld 4"/>
          <p:cNvSpPr txBox="1"/>
          <p:nvPr/>
        </p:nvSpPr>
        <p:spPr>
          <a:xfrm>
            <a:off x="611560" y="6237312"/>
            <a:ext cx="250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Quelle: RWTH Aachen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424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Tätigkeiten als Freiberufler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algn="ctr"/>
            <a:r>
              <a:rPr lang="de-DE" dirty="0"/>
              <a:t>Qualitätssicherung durch automatisierten </a:t>
            </a:r>
            <a:r>
              <a:rPr lang="de-DE" dirty="0" err="1"/>
              <a:t>Junit</a:t>
            </a:r>
            <a:r>
              <a:rPr lang="de-DE" dirty="0"/>
              <a:t> Tests</a:t>
            </a:r>
          </a:p>
        </p:txBody>
      </p:sp>
    </p:spTree>
    <p:extLst>
      <p:ext uri="{BB962C8B-B14F-4D97-AF65-F5344CB8AC3E}">
        <p14:creationId xmlns:p14="http://schemas.microsoft.com/office/powerpoint/2010/main" val="86576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Lebenszyklus von </a:t>
            </a:r>
            <a:r>
              <a:rPr lang="de-DE" dirty="0" err="1" smtClean="0"/>
              <a:t>Maven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390618"/>
            <a:ext cx="6768752" cy="4871646"/>
          </a:xfrm>
        </p:spPr>
      </p:pic>
      <p:sp>
        <p:nvSpPr>
          <p:cNvPr id="5" name="Textfeld 4"/>
          <p:cNvSpPr txBox="1"/>
          <p:nvPr/>
        </p:nvSpPr>
        <p:spPr>
          <a:xfrm>
            <a:off x="683568" y="6365831"/>
            <a:ext cx="509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Quelle: </a:t>
            </a:r>
            <a:r>
              <a:rPr lang="de-DE" dirty="0" err="1" smtClean="0"/>
              <a:t>https</a:t>
            </a:r>
            <a:r>
              <a:rPr lang="de-DE" dirty="0" smtClean="0"/>
              <a:t>://www.virtualpairprogrammers.com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690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Next</a:t>
            </a:r>
            <a:r>
              <a:rPr lang="de-DE" dirty="0" smtClean="0"/>
              <a:t> on…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36576" indent="0">
              <a:buNone/>
            </a:pPr>
            <a:r>
              <a:rPr lang="de-DE" sz="4800" dirty="0" err="1"/>
              <a:t>Exceptions</a:t>
            </a:r>
            <a:r>
              <a:rPr lang="de-DE" sz="4800" dirty="0"/>
              <a:t> in Java SE 8</a:t>
            </a:r>
          </a:p>
        </p:txBody>
      </p:sp>
    </p:spTree>
    <p:extLst>
      <p:ext uri="{BB962C8B-B14F-4D97-AF65-F5344CB8AC3E}">
        <p14:creationId xmlns:p14="http://schemas.microsoft.com/office/powerpoint/2010/main" val="241492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Exceptions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2815898" y="1268760"/>
            <a:ext cx="2659225" cy="948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java.lang.Throwable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39660" y="2636913"/>
            <a:ext cx="2294166" cy="50405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java.lang.Exception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4769982" y="2601697"/>
            <a:ext cx="2243525" cy="58235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java.lang.Error</a:t>
            </a:r>
            <a:endParaRPr lang="de-DE" dirty="0"/>
          </a:p>
        </p:txBody>
      </p:sp>
      <p:cxnSp>
        <p:nvCxnSpPr>
          <p:cNvPr id="12" name="Gerade Verbindung mit Pfeil 11"/>
          <p:cNvCxnSpPr>
            <a:stCxn id="8" idx="0"/>
          </p:cNvCxnSpPr>
          <p:nvPr/>
        </p:nvCxnSpPr>
        <p:spPr>
          <a:xfrm flipV="1">
            <a:off x="1486743" y="2217137"/>
            <a:ext cx="2221161" cy="41977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10" idx="0"/>
            <a:endCxn id="7" idx="2"/>
          </p:cNvCxnSpPr>
          <p:nvPr/>
        </p:nvCxnSpPr>
        <p:spPr>
          <a:xfrm flipH="1" flipV="1">
            <a:off x="4145511" y="2217135"/>
            <a:ext cx="1746234" cy="38456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hteck 10"/>
          <p:cNvSpPr/>
          <p:nvPr/>
        </p:nvSpPr>
        <p:spPr>
          <a:xfrm>
            <a:off x="1086226" y="3392996"/>
            <a:ext cx="2583868" cy="68407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IO </a:t>
            </a:r>
            <a:r>
              <a:rPr lang="de-DE" dirty="0" err="1" smtClean="0"/>
              <a:t>Exception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069712" y="5638946"/>
            <a:ext cx="2592288" cy="53510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Runtime </a:t>
            </a:r>
            <a:r>
              <a:rPr lang="de-DE" dirty="0" err="1" smtClean="0"/>
              <a:t>Exception</a:t>
            </a:r>
            <a:endParaRPr lang="de-DE" dirty="0"/>
          </a:p>
        </p:txBody>
      </p:sp>
      <p:sp>
        <p:nvSpPr>
          <p:cNvPr id="19" name="Rechteck 18"/>
          <p:cNvSpPr/>
          <p:nvPr/>
        </p:nvSpPr>
        <p:spPr>
          <a:xfrm>
            <a:off x="1069712" y="4451289"/>
            <a:ext cx="2600382" cy="68407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Class</a:t>
            </a:r>
            <a:r>
              <a:rPr lang="de-DE" dirty="0" smtClean="0"/>
              <a:t> Not </a:t>
            </a:r>
            <a:r>
              <a:rPr lang="de-DE" dirty="0" err="1" smtClean="0"/>
              <a:t>Found</a:t>
            </a:r>
            <a:r>
              <a:rPr lang="de-DE" dirty="0" smtClean="0"/>
              <a:t> </a:t>
            </a:r>
            <a:r>
              <a:rPr lang="de-DE" dirty="0" err="1" smtClean="0"/>
              <a:t>Exception</a:t>
            </a:r>
            <a:endParaRPr lang="de-DE" dirty="0"/>
          </a:p>
        </p:txBody>
      </p:sp>
      <p:cxnSp>
        <p:nvCxnSpPr>
          <p:cNvPr id="25" name="Gewinkelte Verbindung 24"/>
          <p:cNvCxnSpPr>
            <a:endCxn id="11" idx="1"/>
          </p:cNvCxnSpPr>
          <p:nvPr/>
        </p:nvCxnSpPr>
        <p:spPr>
          <a:xfrm rot="16200000" flipH="1">
            <a:off x="621988" y="3270796"/>
            <a:ext cx="550984" cy="377492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winkelte Verbindung 26"/>
          <p:cNvCxnSpPr>
            <a:endCxn id="19" idx="1"/>
          </p:cNvCxnSpPr>
          <p:nvPr/>
        </p:nvCxnSpPr>
        <p:spPr>
          <a:xfrm rot="16200000" flipH="1">
            <a:off x="-7" y="3723608"/>
            <a:ext cx="1609276" cy="530162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winkelte Verbindung 28"/>
          <p:cNvCxnSpPr>
            <a:endCxn id="13" idx="1"/>
          </p:cNvCxnSpPr>
          <p:nvPr/>
        </p:nvCxnSpPr>
        <p:spPr>
          <a:xfrm rot="16200000" flipH="1">
            <a:off x="-682126" y="4154661"/>
            <a:ext cx="2765530" cy="738146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/>
          <p:cNvSpPr/>
          <p:nvPr/>
        </p:nvSpPr>
        <p:spPr>
          <a:xfrm>
            <a:off x="6156176" y="3471463"/>
            <a:ext cx="2256404" cy="486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StackOverflowError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5820062" y="4241436"/>
            <a:ext cx="2256404" cy="486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VirtualMachineError</a:t>
            </a:r>
            <a:endParaRPr lang="de-DE" dirty="0"/>
          </a:p>
        </p:txBody>
      </p:sp>
      <p:sp>
        <p:nvSpPr>
          <p:cNvPr id="33" name="Rechteck 32"/>
          <p:cNvSpPr/>
          <p:nvPr/>
        </p:nvSpPr>
        <p:spPr>
          <a:xfrm>
            <a:off x="5508104" y="4908756"/>
            <a:ext cx="2256404" cy="486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OutofMemoryError</a:t>
            </a:r>
            <a:endParaRPr lang="de-DE" dirty="0"/>
          </a:p>
        </p:txBody>
      </p:sp>
      <p:cxnSp>
        <p:nvCxnSpPr>
          <p:cNvPr id="35" name="Gewinkelte Verbindung 34"/>
          <p:cNvCxnSpPr>
            <a:endCxn id="31" idx="1"/>
          </p:cNvCxnSpPr>
          <p:nvPr/>
        </p:nvCxnSpPr>
        <p:spPr>
          <a:xfrm rot="16200000" flipH="1">
            <a:off x="5666351" y="3224665"/>
            <a:ext cx="499750" cy="479900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winkelte Verbindung 37"/>
          <p:cNvCxnSpPr>
            <a:endCxn id="32" idx="1"/>
          </p:cNvCxnSpPr>
          <p:nvPr/>
        </p:nvCxnSpPr>
        <p:spPr>
          <a:xfrm rot="16200000" flipH="1">
            <a:off x="4885858" y="3550259"/>
            <a:ext cx="1244492" cy="623916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winkelte Verbindung 39"/>
          <p:cNvCxnSpPr>
            <a:endCxn id="33" idx="1"/>
          </p:cNvCxnSpPr>
          <p:nvPr/>
        </p:nvCxnSpPr>
        <p:spPr>
          <a:xfrm rot="16200000" flipH="1">
            <a:off x="4214843" y="3858521"/>
            <a:ext cx="1890599" cy="695924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16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Runtime </a:t>
            </a:r>
            <a:r>
              <a:rPr lang="de-DE" dirty="0" err="1" smtClean="0"/>
              <a:t>Exceptions</a:t>
            </a:r>
            <a:endParaRPr lang="de-DE" dirty="0"/>
          </a:p>
        </p:txBody>
      </p:sp>
      <p:sp>
        <p:nvSpPr>
          <p:cNvPr id="31" name="Rechteck 30"/>
          <p:cNvSpPr/>
          <p:nvPr/>
        </p:nvSpPr>
        <p:spPr>
          <a:xfrm>
            <a:off x="827584" y="1862826"/>
            <a:ext cx="2793250" cy="486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Arithmetic</a:t>
            </a:r>
            <a:r>
              <a:rPr lang="de-DE" dirty="0" smtClean="0"/>
              <a:t> </a:t>
            </a:r>
            <a:r>
              <a:rPr lang="de-DE" dirty="0" err="1" smtClean="0"/>
              <a:t>Exception</a:t>
            </a:r>
            <a:endParaRPr lang="de-DE" dirty="0"/>
          </a:p>
        </p:txBody>
      </p:sp>
      <p:sp>
        <p:nvSpPr>
          <p:cNvPr id="32" name="Rechteck 31"/>
          <p:cNvSpPr/>
          <p:nvPr/>
        </p:nvSpPr>
        <p:spPr>
          <a:xfrm>
            <a:off x="1719772" y="2728319"/>
            <a:ext cx="2793250" cy="486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NullPointerException</a:t>
            </a:r>
            <a:endParaRPr lang="de-DE" dirty="0"/>
          </a:p>
        </p:txBody>
      </p:sp>
      <p:sp>
        <p:nvSpPr>
          <p:cNvPr id="33" name="Rechteck 32"/>
          <p:cNvSpPr/>
          <p:nvPr/>
        </p:nvSpPr>
        <p:spPr>
          <a:xfrm>
            <a:off x="2799892" y="3664423"/>
            <a:ext cx="2808312" cy="486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NumberFormatException</a:t>
            </a:r>
            <a:endParaRPr lang="de-DE" dirty="0"/>
          </a:p>
        </p:txBody>
      </p:sp>
      <p:sp>
        <p:nvSpPr>
          <p:cNvPr id="20" name="Rechteck 19"/>
          <p:cNvSpPr/>
          <p:nvPr/>
        </p:nvSpPr>
        <p:spPr>
          <a:xfrm>
            <a:off x="4716016" y="4509120"/>
            <a:ext cx="3312368" cy="48605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IndexOutOfBoundsException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980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Show </a:t>
            </a:r>
            <a:r>
              <a:rPr lang="de-DE" dirty="0" err="1" smtClean="0"/>
              <a:t>me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code!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35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Next</a:t>
            </a:r>
            <a:r>
              <a:rPr lang="de-DE" dirty="0" smtClean="0"/>
              <a:t> on…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36576" indent="0">
              <a:buNone/>
            </a:pPr>
            <a:r>
              <a:rPr lang="de-DE" sz="4800" dirty="0"/>
              <a:t>Test driven development mit </a:t>
            </a:r>
            <a:r>
              <a:rPr lang="de-DE" sz="4800" dirty="0" err="1"/>
              <a:t>Junit</a:t>
            </a:r>
            <a:r>
              <a:rPr lang="de-DE" sz="4800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97688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60648"/>
            <a:ext cx="4183886" cy="5871452"/>
          </a:xfrm>
        </p:spPr>
      </p:pic>
      <p:sp>
        <p:nvSpPr>
          <p:cNvPr id="5" name="Textfeld 4"/>
          <p:cNvSpPr txBox="1"/>
          <p:nvPr/>
        </p:nvSpPr>
        <p:spPr>
          <a:xfrm>
            <a:off x="2843808" y="6237312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Seitenanzahl: 210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34369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60648"/>
            <a:ext cx="4418510" cy="5870833"/>
          </a:xfrm>
        </p:spPr>
      </p:pic>
      <p:sp>
        <p:nvSpPr>
          <p:cNvPr id="6" name="Textfeld 5"/>
          <p:cNvSpPr txBox="1"/>
          <p:nvPr/>
        </p:nvSpPr>
        <p:spPr>
          <a:xfrm>
            <a:off x="2843808" y="6237312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Seitenanzahl: 384</a:t>
            </a:r>
            <a:endParaRPr lang="de-DE" sz="2400" b="1" dirty="0"/>
          </a:p>
        </p:txBody>
      </p:sp>
    </p:spTree>
    <p:extLst>
      <p:ext uri="{BB962C8B-B14F-4D97-AF65-F5344CB8AC3E}">
        <p14:creationId xmlns:p14="http://schemas.microsoft.com/office/powerpoint/2010/main" val="15531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TDD?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36576" indent="0">
              <a:buNone/>
            </a:pPr>
            <a:r>
              <a:rPr lang="de-DE" dirty="0" smtClean="0"/>
              <a:t>                    Ganz einfach!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308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TDD Schritte</a:t>
            </a:r>
            <a:endParaRPr lang="de-DE" dirty="0"/>
          </a:p>
        </p:txBody>
      </p:sp>
      <p:graphicFrame>
        <p:nvGraphicFramePr>
          <p:cNvPr id="13" name="Diagramm 12"/>
          <p:cNvGraphicFramePr/>
          <p:nvPr>
            <p:extLst>
              <p:ext uri="{D42A27DB-BD31-4B8C-83A1-F6EECF244321}">
                <p14:modId xmlns:p14="http://schemas.microsoft.com/office/powerpoint/2010/main" val="2174402440"/>
              </p:ext>
            </p:extLst>
          </p:nvPr>
        </p:nvGraphicFramePr>
        <p:xfrm>
          <a:off x="395536" y="1628800"/>
          <a:ext cx="8496944" cy="4536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938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emera">
  <a:themeElements>
    <a:clrScheme name="Haemera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Haemera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aemer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0</TotalTime>
  <Words>1389</Words>
  <Application>Microsoft Office PowerPoint</Application>
  <PresentationFormat>Bildschirmpräsentation (4:3)</PresentationFormat>
  <Paragraphs>508</Paragraphs>
  <Slides>114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114</vt:i4>
      </vt:variant>
    </vt:vector>
  </HeadingPairs>
  <TitlesOfParts>
    <vt:vector size="115" baseType="lpstr">
      <vt:lpstr>Haemera</vt:lpstr>
      <vt:lpstr>PowerPoint-Präsentation</vt:lpstr>
      <vt:lpstr>Die Reise in Java Welt beginnt! </vt:lpstr>
      <vt:lpstr>Ihre Veranstalter</vt:lpstr>
      <vt:lpstr>Ihre Veranstalter</vt:lpstr>
      <vt:lpstr>Ihre Veranstalter</vt:lpstr>
      <vt:lpstr>Ihre Veranstalter</vt:lpstr>
      <vt:lpstr>Tätigkeiten als Freiberufler</vt:lpstr>
      <vt:lpstr>Tätigkeiten als Freiberufler</vt:lpstr>
      <vt:lpstr>Tätigkeiten als Freiberufler</vt:lpstr>
      <vt:lpstr>Tätigkeiten als Freiberufler</vt:lpstr>
      <vt:lpstr>Tätigkeiten als Freiberufler</vt:lpstr>
      <vt:lpstr>Disclaimer</vt:lpstr>
      <vt:lpstr>Gliederung</vt:lpstr>
      <vt:lpstr>Was ist ein Clean Code?</vt:lpstr>
      <vt:lpstr>PowerPoint-Präsentation</vt:lpstr>
      <vt:lpstr>PowerPoint-Präsentation</vt:lpstr>
      <vt:lpstr>Eigenschaften von Clean Code</vt:lpstr>
      <vt:lpstr>Beispiel für Clean Code</vt:lpstr>
      <vt:lpstr>PowerPoint-Präsentation</vt:lpstr>
      <vt:lpstr>Grundsätzliche Richtlinien</vt:lpstr>
      <vt:lpstr>Next on… </vt:lpstr>
      <vt:lpstr>PowerPoint-Präsentation</vt:lpstr>
      <vt:lpstr>PowerPoint-Präsentation</vt:lpstr>
      <vt:lpstr>PowerPoint-Präsentation</vt:lpstr>
      <vt:lpstr>PowerPoint-Präsentation</vt:lpstr>
      <vt:lpstr>Next on… </vt:lpstr>
      <vt:lpstr>Seitenanzahl : 1278 Seiten</vt:lpstr>
      <vt:lpstr>PowerPoint-Präsentation</vt:lpstr>
      <vt:lpstr>Seitenanzahl : 851 Seiten</vt:lpstr>
      <vt:lpstr>Seitenanzahl : 1345 Seiten</vt:lpstr>
      <vt:lpstr>Seitenanzahl : 1505 Seiten</vt:lpstr>
      <vt:lpstr>Seitenanzahl : 720 Seiten</vt:lpstr>
      <vt:lpstr>Seitenanzahl : 360 Seiten</vt:lpstr>
      <vt:lpstr>Next on… </vt:lpstr>
      <vt:lpstr>Typen von Variablen</vt:lpstr>
      <vt:lpstr>Standardwerten</vt:lpstr>
      <vt:lpstr>Wertebereiche</vt:lpstr>
      <vt:lpstr>Typen von Variablen</vt:lpstr>
      <vt:lpstr>Besonderheiten</vt:lpstr>
      <vt:lpstr>Autoboxing und Unboxing</vt:lpstr>
      <vt:lpstr>Show me the code!</vt:lpstr>
      <vt:lpstr>Typumwandlung</vt:lpstr>
      <vt:lpstr>Typumwandlung</vt:lpstr>
      <vt:lpstr>Show me the code!</vt:lpstr>
      <vt:lpstr>Referenztypen</vt:lpstr>
      <vt:lpstr>Beispiel Entwurf</vt:lpstr>
      <vt:lpstr>Grosse Zahlen</vt:lpstr>
      <vt:lpstr>BigDecimal Methoden</vt:lpstr>
      <vt:lpstr>Show me the code!</vt:lpstr>
      <vt:lpstr>Next on… </vt:lpstr>
      <vt:lpstr>Liste von Threadsicheren Typen</vt:lpstr>
      <vt:lpstr>Next on… </vt:lpstr>
      <vt:lpstr>Ein Prozess mit vielen Threads</vt:lpstr>
      <vt:lpstr>Next on… </vt:lpstr>
      <vt:lpstr>Class</vt:lpstr>
      <vt:lpstr>packages Zugriffe</vt:lpstr>
      <vt:lpstr>packages Zugriffe</vt:lpstr>
      <vt:lpstr>Show me the code!</vt:lpstr>
      <vt:lpstr>Andere Zugriffsmodifikatoren</vt:lpstr>
      <vt:lpstr>Schnittstelle</vt:lpstr>
      <vt:lpstr>Bedeutung von this</vt:lpstr>
      <vt:lpstr>Beispiel für this</vt:lpstr>
      <vt:lpstr>Beispiel von Schnittstelle</vt:lpstr>
      <vt:lpstr>Polymorphie</vt:lpstr>
      <vt:lpstr>Überladen von Methoden</vt:lpstr>
      <vt:lpstr>Überschreiben von Methoden</vt:lpstr>
      <vt:lpstr>Java Besonderheiten</vt:lpstr>
      <vt:lpstr>Entwurfsmuster</vt:lpstr>
      <vt:lpstr>Bücher über Entwurfsmuster</vt:lpstr>
      <vt:lpstr>Bücher über Entwurfsmuster</vt:lpstr>
      <vt:lpstr>Bücher über Entwurfsmuster</vt:lpstr>
      <vt:lpstr>Bücher über Entwurfsmuster</vt:lpstr>
      <vt:lpstr>Bücher über Entwurfsmuster</vt:lpstr>
      <vt:lpstr>Softwarearchitektur Probleme!?</vt:lpstr>
      <vt:lpstr>UML als Allzweckwaffe?</vt:lpstr>
      <vt:lpstr>Gängige UML Konzepte</vt:lpstr>
      <vt:lpstr>UML Assoziation</vt:lpstr>
      <vt:lpstr>UML Aggregation</vt:lpstr>
      <vt:lpstr>UML Komposition</vt:lpstr>
      <vt:lpstr>UML Generalisierung</vt:lpstr>
      <vt:lpstr>UML Hat und ist eine Beziehung</vt:lpstr>
      <vt:lpstr>Java Code für UML Beziehungen</vt:lpstr>
      <vt:lpstr>Typische Enterprise „Architektur“</vt:lpstr>
      <vt:lpstr>Bücher über Softwarearchitektur</vt:lpstr>
      <vt:lpstr>Bücher über Softwarearchitektur</vt:lpstr>
      <vt:lpstr>Bücher über Softwarearchitektur</vt:lpstr>
      <vt:lpstr>Next on… </vt:lpstr>
      <vt:lpstr>Maven in Querschnitt</vt:lpstr>
      <vt:lpstr>Maven Bauprozess</vt:lpstr>
      <vt:lpstr>Lebenszyklus von Maven</vt:lpstr>
      <vt:lpstr>Next on… </vt:lpstr>
      <vt:lpstr>Exceptions</vt:lpstr>
      <vt:lpstr>Runtime Exceptions</vt:lpstr>
      <vt:lpstr>Show me the code!</vt:lpstr>
      <vt:lpstr>Next on… </vt:lpstr>
      <vt:lpstr>PowerPoint-Präsentation</vt:lpstr>
      <vt:lpstr>PowerPoint-Präsentation</vt:lpstr>
      <vt:lpstr>Was ist TDD?</vt:lpstr>
      <vt:lpstr>TDD Schritte</vt:lpstr>
      <vt:lpstr>Wichtige Junit Methoden</vt:lpstr>
      <vt:lpstr>Wichtige Annotationen</vt:lpstr>
      <vt:lpstr>Show me the code!</vt:lpstr>
      <vt:lpstr>Next on… </vt:lpstr>
      <vt:lpstr>Java FX Bücher</vt:lpstr>
      <vt:lpstr>Java FX Bücher</vt:lpstr>
      <vt:lpstr>Java FX Bücher</vt:lpstr>
      <vt:lpstr>Java FX Bücher</vt:lpstr>
      <vt:lpstr>JavaFx</vt:lpstr>
      <vt:lpstr>JavaFx Bestandteile</vt:lpstr>
      <vt:lpstr>Typische JavaFx Architektur</vt:lpstr>
      <vt:lpstr>JavaFx nach der Instanzierung</vt:lpstr>
      <vt:lpstr>Show me the code!</vt:lpstr>
      <vt:lpstr>TestFx als Allzweckwaffe?</vt:lpstr>
      <vt:lpstr>Take home message………..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Hardcore-PC</dc:creator>
  <cp:lastModifiedBy>Hardcore-PC</cp:lastModifiedBy>
  <cp:revision>184</cp:revision>
  <dcterms:created xsi:type="dcterms:W3CDTF">2018-12-24T10:19:52Z</dcterms:created>
  <dcterms:modified xsi:type="dcterms:W3CDTF">2018-12-29T00:41:07Z</dcterms:modified>
</cp:coreProperties>
</file>